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x="18288000" cy="10287000"/>
  <p:notesSz cx="6858000" cy="9144000"/>
  <p:embeddedFontLst>
    <p:embeddedFont>
      <p:font typeface="Sniglet" charset="1" panose="04070505030100020000"/>
      <p:regular r:id="rId72"/>
    </p:embeddedFont>
    <p:embeddedFont>
      <p:font typeface="ไอติม" charset="1" panose="00000500000000000000"/>
      <p:regular r:id="rId73"/>
    </p:embeddedFont>
    <p:embeddedFont>
      <p:font typeface="Canva Sans" charset="1" panose="020B0503030501040103"/>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jpeg" Type="http://schemas.openxmlformats.org/officeDocument/2006/relationships/image"/><Relationship Id="rId11" Target="../media/image4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35.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4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jpeg" Type="http://schemas.openxmlformats.org/officeDocument/2006/relationships/image"/><Relationship Id="rId11" Target="../media/image53.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59.jpeg" Type="http://schemas.openxmlformats.org/officeDocument/2006/relationships/image"/><Relationship Id="rId9" Target="../media/image60.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8.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8.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TextBox 13" id="13"/>
          <p:cNvSpPr txBox="true"/>
          <p:nvPr/>
        </p:nvSpPr>
        <p:spPr>
          <a:xfrm rot="0">
            <a:off x="4519031" y="3615056"/>
            <a:ext cx="7685024" cy="2358520"/>
          </a:xfrm>
          <a:prstGeom prst="rect">
            <a:avLst/>
          </a:prstGeom>
        </p:spPr>
        <p:txBody>
          <a:bodyPr anchor="t" rtlCol="false" tIns="0" lIns="0" bIns="0" rIns="0">
            <a:spAutoFit/>
          </a:bodyPr>
          <a:lstStyle/>
          <a:p>
            <a:pPr algn="ctr">
              <a:lnSpc>
                <a:spcPts val="9438"/>
              </a:lnSpc>
            </a:pPr>
            <a:r>
              <a:rPr lang="en-US" sz="6741">
                <a:solidFill>
                  <a:srgbClr val="2F3954"/>
                </a:solidFill>
                <a:latin typeface="Sniglet"/>
                <a:ea typeface="Sniglet"/>
                <a:cs typeface="Sniglet"/>
                <a:sym typeface="Sniglet"/>
              </a:rPr>
              <a:t>FINAL </a:t>
            </a:r>
            <a:r>
              <a:rPr lang="en-US" sz="6741">
                <a:solidFill>
                  <a:srgbClr val="2F3954"/>
                </a:solidFill>
                <a:latin typeface="Sniglet"/>
                <a:ea typeface="Sniglet"/>
                <a:cs typeface="Sniglet"/>
                <a:sym typeface="Sniglet"/>
              </a:rPr>
              <a:t>PRESENTATION</a:t>
            </a:r>
          </a:p>
        </p:txBody>
      </p:sp>
      <p:sp>
        <p:nvSpPr>
          <p:cNvPr name="TextBox 14" id="14"/>
          <p:cNvSpPr txBox="true"/>
          <p:nvPr/>
        </p:nvSpPr>
        <p:spPr>
          <a:xfrm rot="0">
            <a:off x="1612539" y="2186867"/>
            <a:ext cx="13973918" cy="1054866"/>
          </a:xfrm>
          <a:prstGeom prst="rect">
            <a:avLst/>
          </a:prstGeom>
        </p:spPr>
        <p:txBody>
          <a:bodyPr anchor="t" rtlCol="false" tIns="0" lIns="0" bIns="0" rIns="0">
            <a:spAutoFit/>
          </a:bodyPr>
          <a:lstStyle/>
          <a:p>
            <a:pPr algn="ctr">
              <a:lnSpc>
                <a:spcPts val="8603"/>
              </a:lnSpc>
              <a:spcBef>
                <a:spcPct val="0"/>
              </a:spcBef>
            </a:pPr>
            <a:r>
              <a:rPr lang="en-US" sz="6145">
                <a:solidFill>
                  <a:srgbClr val="2F3954"/>
                </a:solidFill>
                <a:latin typeface="ไอติม"/>
                <a:ea typeface="ไอติม"/>
                <a:cs typeface="ไอติม"/>
                <a:sym typeface="ไอติม"/>
              </a:rPr>
              <a:t>CLECKFAX TRADERS HUB</a:t>
            </a:r>
          </a:p>
        </p:txBody>
      </p:sp>
      <p:sp>
        <p:nvSpPr>
          <p:cNvPr name="TextBox 15" id="15"/>
          <p:cNvSpPr txBox="true"/>
          <p:nvPr/>
        </p:nvSpPr>
        <p:spPr>
          <a:xfrm rot="0">
            <a:off x="5826071" y="6759799"/>
            <a:ext cx="5070942" cy="540197"/>
          </a:xfrm>
          <a:prstGeom prst="rect">
            <a:avLst/>
          </a:prstGeom>
        </p:spPr>
        <p:txBody>
          <a:bodyPr anchor="t" rtlCol="false" tIns="0" lIns="0" bIns="0" rIns="0">
            <a:spAutoFit/>
          </a:bodyPr>
          <a:lstStyle/>
          <a:p>
            <a:pPr algn="ctr">
              <a:lnSpc>
                <a:spcPts val="4360"/>
              </a:lnSpc>
              <a:spcBef>
                <a:spcPct val="0"/>
              </a:spcBef>
            </a:pPr>
            <a:r>
              <a:rPr lang="en-US" sz="3114">
                <a:solidFill>
                  <a:srgbClr val="2F3954"/>
                </a:solidFill>
                <a:latin typeface="Sniglet"/>
                <a:ea typeface="Sniglet"/>
                <a:cs typeface="Sniglet"/>
                <a:sym typeface="Sniglet"/>
              </a:rPr>
              <a:t>THE BRITISH COLLEGE | 2025</a:t>
            </a:r>
          </a:p>
        </p:txBody>
      </p:sp>
      <p:grpSp>
        <p:nvGrpSpPr>
          <p:cNvPr name="Group 16" id="16"/>
          <p:cNvGrpSpPr/>
          <p:nvPr/>
        </p:nvGrpSpPr>
        <p:grpSpPr>
          <a:xfrm rot="0">
            <a:off x="2769798" y="2150891"/>
            <a:ext cx="1250648" cy="1250643"/>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0" t="0" r="0" b="0"/>
              </a:stretch>
            </a:blipFill>
          </p:spPr>
        </p:sp>
      </p:gr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1724475" y="3273642"/>
            <a:ext cx="7239813" cy="4072395"/>
          </a:xfrm>
          <a:custGeom>
            <a:avLst/>
            <a:gdLst/>
            <a:ahLst/>
            <a:cxnLst/>
            <a:rect r="r" b="b" t="t" l="l"/>
            <a:pathLst>
              <a:path h="4072395" w="7239813">
                <a:moveTo>
                  <a:pt x="0" y="0"/>
                </a:moveTo>
                <a:lnTo>
                  <a:pt x="7239813" y="0"/>
                </a:lnTo>
                <a:lnTo>
                  <a:pt x="7239813" y="4072394"/>
                </a:lnTo>
                <a:lnTo>
                  <a:pt x="0" y="4072394"/>
                </a:lnTo>
                <a:lnTo>
                  <a:pt x="0" y="0"/>
                </a:lnTo>
                <a:close/>
              </a:path>
            </a:pathLst>
          </a:custGeom>
          <a:blipFill>
            <a:blip r:embed="rId10"/>
            <a:stretch>
              <a:fillRect l="0" t="0" r="0" b="0"/>
            </a:stretch>
          </a:blipFill>
        </p:spPr>
      </p:sp>
      <p:sp>
        <p:nvSpPr>
          <p:cNvPr name="Freeform 14" id="14"/>
          <p:cNvSpPr/>
          <p:nvPr/>
        </p:nvSpPr>
        <p:spPr>
          <a:xfrm flipH="false" flipV="false" rot="0">
            <a:off x="9494059" y="3395542"/>
            <a:ext cx="6806390" cy="3828595"/>
          </a:xfrm>
          <a:custGeom>
            <a:avLst/>
            <a:gdLst/>
            <a:ahLst/>
            <a:cxnLst/>
            <a:rect r="r" b="b" t="t" l="l"/>
            <a:pathLst>
              <a:path h="3828595" w="6806390">
                <a:moveTo>
                  <a:pt x="0" y="0"/>
                </a:moveTo>
                <a:lnTo>
                  <a:pt x="6806390" y="0"/>
                </a:lnTo>
                <a:lnTo>
                  <a:pt x="6806390" y="3828594"/>
                </a:lnTo>
                <a:lnTo>
                  <a:pt x="0" y="3828594"/>
                </a:lnTo>
                <a:lnTo>
                  <a:pt x="0" y="0"/>
                </a:lnTo>
                <a:close/>
              </a:path>
            </a:pathLst>
          </a:custGeom>
          <a:blipFill>
            <a:blip r:embed="rId11"/>
            <a:stretch>
              <a:fillRect l="0" t="0" r="0" b="0"/>
            </a:stretch>
          </a:blipFill>
        </p:spPr>
      </p:sp>
      <p:sp>
        <p:nvSpPr>
          <p:cNvPr name="TextBox 15" id="15"/>
          <p:cNvSpPr txBox="true"/>
          <p:nvPr/>
        </p:nvSpPr>
        <p:spPr>
          <a:xfrm rot="0">
            <a:off x="3691746" y="1098631"/>
            <a:ext cx="9791436"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TASK SHEET</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1270298" y="3295582"/>
            <a:ext cx="7860910" cy="4421762"/>
          </a:xfrm>
          <a:custGeom>
            <a:avLst/>
            <a:gdLst/>
            <a:ahLst/>
            <a:cxnLst/>
            <a:rect r="r" b="b" t="t" l="l"/>
            <a:pathLst>
              <a:path h="4421762" w="7860910">
                <a:moveTo>
                  <a:pt x="0" y="0"/>
                </a:moveTo>
                <a:lnTo>
                  <a:pt x="7860910" y="0"/>
                </a:lnTo>
                <a:lnTo>
                  <a:pt x="7860910" y="4421762"/>
                </a:lnTo>
                <a:lnTo>
                  <a:pt x="0" y="4421762"/>
                </a:lnTo>
                <a:lnTo>
                  <a:pt x="0" y="0"/>
                </a:lnTo>
                <a:close/>
              </a:path>
            </a:pathLst>
          </a:custGeom>
          <a:blipFill>
            <a:blip r:embed="rId10"/>
            <a:stretch>
              <a:fillRect l="0" t="0" r="0" b="0"/>
            </a:stretch>
          </a:blipFill>
        </p:spPr>
      </p:sp>
      <p:sp>
        <p:nvSpPr>
          <p:cNvPr name="Freeform 14" id="14"/>
          <p:cNvSpPr/>
          <p:nvPr/>
        </p:nvSpPr>
        <p:spPr>
          <a:xfrm flipH="false" flipV="false" rot="0">
            <a:off x="9691596" y="3295582"/>
            <a:ext cx="7724987" cy="4345305"/>
          </a:xfrm>
          <a:custGeom>
            <a:avLst/>
            <a:gdLst/>
            <a:ahLst/>
            <a:cxnLst/>
            <a:rect r="r" b="b" t="t" l="l"/>
            <a:pathLst>
              <a:path h="4345305" w="7724987">
                <a:moveTo>
                  <a:pt x="0" y="0"/>
                </a:moveTo>
                <a:lnTo>
                  <a:pt x="7724987" y="0"/>
                </a:lnTo>
                <a:lnTo>
                  <a:pt x="7724987" y="4345305"/>
                </a:lnTo>
                <a:lnTo>
                  <a:pt x="0" y="4345305"/>
                </a:lnTo>
                <a:lnTo>
                  <a:pt x="0" y="0"/>
                </a:lnTo>
                <a:close/>
              </a:path>
            </a:pathLst>
          </a:custGeom>
          <a:blipFill>
            <a:blip r:embed="rId11"/>
            <a:stretch>
              <a:fillRect l="0" t="0" r="0" b="0"/>
            </a:stretch>
          </a:blipFill>
        </p:spPr>
      </p:sp>
      <p:sp>
        <p:nvSpPr>
          <p:cNvPr name="TextBox 15" id="15"/>
          <p:cNvSpPr txBox="true"/>
          <p:nvPr/>
        </p:nvSpPr>
        <p:spPr>
          <a:xfrm rot="0">
            <a:off x="3710425" y="1098631"/>
            <a:ext cx="9791436"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RESOURCE SHEET</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1644628" y="3806876"/>
            <a:ext cx="6951943" cy="3910468"/>
          </a:xfrm>
          <a:custGeom>
            <a:avLst/>
            <a:gdLst/>
            <a:ahLst/>
            <a:cxnLst/>
            <a:rect r="r" b="b" t="t" l="l"/>
            <a:pathLst>
              <a:path h="3910468" w="6951943">
                <a:moveTo>
                  <a:pt x="0" y="0"/>
                </a:moveTo>
                <a:lnTo>
                  <a:pt x="6951943" y="0"/>
                </a:lnTo>
                <a:lnTo>
                  <a:pt x="6951943" y="3910468"/>
                </a:lnTo>
                <a:lnTo>
                  <a:pt x="0" y="3910468"/>
                </a:lnTo>
                <a:lnTo>
                  <a:pt x="0" y="0"/>
                </a:lnTo>
                <a:close/>
              </a:path>
            </a:pathLst>
          </a:custGeom>
          <a:blipFill>
            <a:blip r:embed="rId10"/>
            <a:stretch>
              <a:fillRect l="0" t="0" r="0" b="0"/>
            </a:stretch>
          </a:blipFill>
        </p:spPr>
      </p:sp>
      <p:sp>
        <p:nvSpPr>
          <p:cNvPr name="TextBox 14" id="14"/>
          <p:cNvSpPr txBox="true"/>
          <p:nvPr/>
        </p:nvSpPr>
        <p:spPr>
          <a:xfrm rot="0">
            <a:off x="-385185" y="1983419"/>
            <a:ext cx="9791436"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CALENDER</a:t>
            </a:r>
          </a:p>
        </p:txBody>
      </p:sp>
      <p:sp>
        <p:nvSpPr>
          <p:cNvPr name="Freeform 15" id="15"/>
          <p:cNvSpPr/>
          <p:nvPr/>
        </p:nvSpPr>
        <p:spPr>
          <a:xfrm flipH="false" flipV="false" rot="0">
            <a:off x="9155692" y="3694439"/>
            <a:ext cx="7151831" cy="4022905"/>
          </a:xfrm>
          <a:custGeom>
            <a:avLst/>
            <a:gdLst/>
            <a:ahLst/>
            <a:cxnLst/>
            <a:rect r="r" b="b" t="t" l="l"/>
            <a:pathLst>
              <a:path h="4022905" w="7151831">
                <a:moveTo>
                  <a:pt x="0" y="0"/>
                </a:moveTo>
                <a:lnTo>
                  <a:pt x="7151831" y="0"/>
                </a:lnTo>
                <a:lnTo>
                  <a:pt x="7151831" y="4022905"/>
                </a:lnTo>
                <a:lnTo>
                  <a:pt x="0" y="4022905"/>
                </a:lnTo>
                <a:lnTo>
                  <a:pt x="0" y="0"/>
                </a:lnTo>
                <a:close/>
              </a:path>
            </a:pathLst>
          </a:custGeom>
          <a:blipFill>
            <a:blip r:embed="rId11"/>
            <a:stretch>
              <a:fillRect l="0" t="0" r="0" b="0"/>
            </a:stretch>
          </a:blipFill>
        </p:spPr>
      </p:sp>
      <p:sp>
        <p:nvSpPr>
          <p:cNvPr name="TextBox 16" id="16"/>
          <p:cNvSpPr txBox="true"/>
          <p:nvPr/>
        </p:nvSpPr>
        <p:spPr>
          <a:xfrm rot="0">
            <a:off x="9631443" y="1975200"/>
            <a:ext cx="4334113" cy="1467749"/>
          </a:xfrm>
          <a:prstGeom prst="rect">
            <a:avLst/>
          </a:prstGeom>
        </p:spPr>
        <p:txBody>
          <a:bodyPr anchor="t" rtlCol="false" tIns="0" lIns="0" bIns="0" rIns="0">
            <a:spAutoFit/>
          </a:bodyPr>
          <a:lstStyle/>
          <a:p>
            <a:pPr algn="ctr">
              <a:lnSpc>
                <a:spcPts val="12025"/>
              </a:lnSpc>
              <a:spcBef>
                <a:spcPct val="0"/>
              </a:spcBef>
            </a:pPr>
            <a:r>
              <a:rPr lang="en-US" sz="8589">
                <a:solidFill>
                  <a:srgbClr val="2F3954"/>
                </a:solidFill>
                <a:latin typeface="Sniglet"/>
                <a:ea typeface="Sniglet"/>
                <a:cs typeface="Sniglet"/>
                <a:sym typeface="Sniglet"/>
              </a:rPr>
              <a:t>TIMELINE</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4442058" y="3483575"/>
            <a:ext cx="9403883" cy="5289684"/>
          </a:xfrm>
          <a:custGeom>
            <a:avLst/>
            <a:gdLst/>
            <a:ahLst/>
            <a:cxnLst/>
            <a:rect r="r" b="b" t="t" l="l"/>
            <a:pathLst>
              <a:path h="5289684" w="9403883">
                <a:moveTo>
                  <a:pt x="0" y="0"/>
                </a:moveTo>
                <a:lnTo>
                  <a:pt x="9403884" y="0"/>
                </a:lnTo>
                <a:lnTo>
                  <a:pt x="9403884" y="5289684"/>
                </a:lnTo>
                <a:lnTo>
                  <a:pt x="0" y="5289684"/>
                </a:lnTo>
                <a:lnTo>
                  <a:pt x="0" y="0"/>
                </a:lnTo>
                <a:close/>
              </a:path>
            </a:pathLst>
          </a:custGeom>
          <a:blipFill>
            <a:blip r:embed="rId10"/>
            <a:stretch>
              <a:fillRect l="0" t="0" r="0" b="0"/>
            </a:stretch>
          </a:blipFill>
        </p:spPr>
      </p:sp>
      <p:sp>
        <p:nvSpPr>
          <p:cNvPr name="TextBox 14" id="14"/>
          <p:cNvSpPr txBox="true"/>
          <p:nvPr/>
        </p:nvSpPr>
        <p:spPr>
          <a:xfrm rot="0">
            <a:off x="3691746" y="1322288"/>
            <a:ext cx="9791436"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WORKING TIME</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3998485" y="4234715"/>
            <a:ext cx="9791436"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EXECUTION PHASE</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493371" y="3397824"/>
            <a:ext cx="9989811" cy="5619269"/>
          </a:xfrm>
          <a:custGeom>
            <a:avLst/>
            <a:gdLst/>
            <a:ahLst/>
            <a:cxnLst/>
            <a:rect r="r" b="b" t="t" l="l"/>
            <a:pathLst>
              <a:path h="5619269" w="9989811">
                <a:moveTo>
                  <a:pt x="0" y="0"/>
                </a:moveTo>
                <a:lnTo>
                  <a:pt x="9989811" y="0"/>
                </a:lnTo>
                <a:lnTo>
                  <a:pt x="9989811" y="5619269"/>
                </a:lnTo>
                <a:lnTo>
                  <a:pt x="0" y="5619269"/>
                </a:lnTo>
                <a:lnTo>
                  <a:pt x="0" y="0"/>
                </a:lnTo>
                <a:close/>
              </a:path>
            </a:pathLst>
          </a:custGeom>
          <a:blipFill>
            <a:blip r:embed="rId10"/>
            <a:stretch>
              <a:fillRect l="0" t="0" r="0" b="0"/>
            </a:stretch>
          </a:blipFill>
        </p:spPr>
      </p:sp>
      <p:sp>
        <p:nvSpPr>
          <p:cNvPr name="TextBox 14" id="14"/>
          <p:cNvSpPr txBox="true"/>
          <p:nvPr/>
        </p:nvSpPr>
        <p:spPr>
          <a:xfrm rot="0">
            <a:off x="1233080" y="2165789"/>
            <a:ext cx="14459111" cy="1159491"/>
          </a:xfrm>
          <a:prstGeom prst="rect">
            <a:avLst/>
          </a:prstGeom>
        </p:spPr>
        <p:txBody>
          <a:bodyPr anchor="t" rtlCol="false" tIns="0" lIns="0" bIns="0" rIns="0">
            <a:spAutoFit/>
          </a:bodyPr>
          <a:lstStyle/>
          <a:p>
            <a:pPr algn="ctr">
              <a:lnSpc>
                <a:spcPts val="9449"/>
              </a:lnSpc>
            </a:pPr>
            <a:r>
              <a:rPr lang="en-US" sz="6749">
                <a:solidFill>
                  <a:srgbClr val="2F3954"/>
                </a:solidFill>
                <a:latin typeface="Sniglet"/>
                <a:ea typeface="Sniglet"/>
                <a:cs typeface="Sniglet"/>
                <a:sym typeface="Sniglet"/>
              </a:rPr>
              <a:t>ERD(ENTITY RELATIONSHIP DIAGRAM)</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4255946" y="4357614"/>
            <a:ext cx="9068380" cy="5100964"/>
          </a:xfrm>
          <a:custGeom>
            <a:avLst/>
            <a:gdLst/>
            <a:ahLst/>
            <a:cxnLst/>
            <a:rect r="r" b="b" t="t" l="l"/>
            <a:pathLst>
              <a:path h="5100964" w="9068380">
                <a:moveTo>
                  <a:pt x="0" y="0"/>
                </a:moveTo>
                <a:lnTo>
                  <a:pt x="9068380" y="0"/>
                </a:lnTo>
                <a:lnTo>
                  <a:pt x="9068380" y="5100963"/>
                </a:lnTo>
                <a:lnTo>
                  <a:pt x="0" y="5100963"/>
                </a:lnTo>
                <a:lnTo>
                  <a:pt x="0" y="0"/>
                </a:lnTo>
                <a:close/>
              </a:path>
            </a:pathLst>
          </a:custGeom>
          <a:blipFill>
            <a:blip r:embed="rId10"/>
            <a:stretch>
              <a:fillRect l="0" t="0" r="0" b="0"/>
            </a:stretch>
          </a:blipFill>
        </p:spPr>
      </p:sp>
      <p:sp>
        <p:nvSpPr>
          <p:cNvPr name="TextBox 14" id="14"/>
          <p:cNvSpPr txBox="true"/>
          <p:nvPr/>
        </p:nvSpPr>
        <p:spPr>
          <a:xfrm rot="0">
            <a:off x="2298431" y="1454723"/>
            <a:ext cx="12615424" cy="3594828"/>
          </a:xfrm>
          <a:prstGeom prst="rect">
            <a:avLst/>
          </a:prstGeom>
        </p:spPr>
        <p:txBody>
          <a:bodyPr anchor="t" rtlCol="false" tIns="0" lIns="0" bIns="0" rIns="0">
            <a:spAutoFit/>
          </a:bodyPr>
          <a:lstStyle/>
          <a:p>
            <a:pPr algn="ctr">
              <a:lnSpc>
                <a:spcPts val="9560"/>
              </a:lnSpc>
            </a:pPr>
            <a:r>
              <a:rPr lang="en-US" sz="6829">
                <a:solidFill>
                  <a:srgbClr val="2F3954"/>
                </a:solidFill>
                <a:latin typeface="Sniglet"/>
                <a:ea typeface="Sniglet"/>
                <a:cs typeface="Sniglet"/>
                <a:sym typeface="Sniglet"/>
              </a:rPr>
              <a:t>EXTENDED ENTITY RELATIONSHIP DIAGRAM(EERD)</a:t>
            </a:r>
          </a:p>
          <a:p>
            <a:pPr algn="ctr">
              <a:lnSpc>
                <a:spcPts val="9560"/>
              </a:lnSpc>
            </a:pP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6153534" y="3159010"/>
            <a:ext cx="6743720" cy="6299568"/>
          </a:xfrm>
          <a:custGeom>
            <a:avLst/>
            <a:gdLst/>
            <a:ahLst/>
            <a:cxnLst/>
            <a:rect r="r" b="b" t="t" l="l"/>
            <a:pathLst>
              <a:path h="6299568" w="6743720">
                <a:moveTo>
                  <a:pt x="0" y="0"/>
                </a:moveTo>
                <a:lnTo>
                  <a:pt x="6743720" y="0"/>
                </a:lnTo>
                <a:lnTo>
                  <a:pt x="6743720" y="6299567"/>
                </a:lnTo>
                <a:lnTo>
                  <a:pt x="0" y="6299567"/>
                </a:lnTo>
                <a:lnTo>
                  <a:pt x="0" y="0"/>
                </a:lnTo>
                <a:close/>
              </a:path>
            </a:pathLst>
          </a:custGeom>
          <a:blipFill>
            <a:blip r:embed="rId10"/>
            <a:stretch>
              <a:fillRect l="0" t="-1384" r="0" b="-1384"/>
            </a:stretch>
          </a:blipFill>
        </p:spPr>
      </p:sp>
      <p:sp>
        <p:nvSpPr>
          <p:cNvPr name="TextBox 14" id="14"/>
          <p:cNvSpPr txBox="true"/>
          <p:nvPr/>
        </p:nvSpPr>
        <p:spPr>
          <a:xfrm rot="0">
            <a:off x="1912664" y="40812"/>
            <a:ext cx="12319244" cy="2544920"/>
          </a:xfrm>
          <a:prstGeom prst="rect">
            <a:avLst/>
          </a:prstGeom>
        </p:spPr>
        <p:txBody>
          <a:bodyPr anchor="t" rtlCol="false" tIns="0" lIns="0" bIns="0" rIns="0">
            <a:spAutoFit/>
          </a:bodyPr>
          <a:lstStyle/>
          <a:p>
            <a:pPr algn="ctr">
              <a:lnSpc>
                <a:spcPts val="10207"/>
              </a:lnSpc>
            </a:pPr>
            <a:r>
              <a:rPr lang="en-US" sz="7291">
                <a:solidFill>
                  <a:srgbClr val="2F3954"/>
                </a:solidFill>
                <a:latin typeface="Sniglet"/>
                <a:ea typeface="Sniglet"/>
                <a:cs typeface="Sniglet"/>
                <a:sym typeface="Sniglet"/>
              </a:rPr>
              <a:t>USECASE DIAGRAM(CUSTOMER)</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6682987" y="3101619"/>
            <a:ext cx="4536111" cy="6356958"/>
          </a:xfrm>
          <a:custGeom>
            <a:avLst/>
            <a:gdLst/>
            <a:ahLst/>
            <a:cxnLst/>
            <a:rect r="r" b="b" t="t" l="l"/>
            <a:pathLst>
              <a:path h="6356958" w="4536111">
                <a:moveTo>
                  <a:pt x="0" y="0"/>
                </a:moveTo>
                <a:lnTo>
                  <a:pt x="4536111" y="0"/>
                </a:lnTo>
                <a:lnTo>
                  <a:pt x="4536111" y="6356958"/>
                </a:lnTo>
                <a:lnTo>
                  <a:pt x="0" y="6356958"/>
                </a:lnTo>
                <a:lnTo>
                  <a:pt x="0" y="0"/>
                </a:lnTo>
                <a:close/>
              </a:path>
            </a:pathLst>
          </a:custGeom>
          <a:blipFill>
            <a:blip r:embed="rId10"/>
            <a:stretch>
              <a:fillRect l="0" t="0" r="-3003" b="0"/>
            </a:stretch>
          </a:blipFill>
        </p:spPr>
      </p:sp>
      <p:sp>
        <p:nvSpPr>
          <p:cNvPr name="TextBox 14" id="14"/>
          <p:cNvSpPr txBox="true"/>
          <p:nvPr/>
        </p:nvSpPr>
        <p:spPr>
          <a:xfrm rot="0">
            <a:off x="2828030" y="1484302"/>
            <a:ext cx="13168301"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USECASE DIAGRAM(ADMIN)</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2828030" y="4193404"/>
            <a:ext cx="13168301"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RECTIFICATION AFTER WIP</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4248282" y="1425747"/>
            <a:ext cx="9791436"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TEAM MEMBERS</a:t>
            </a:r>
          </a:p>
        </p:txBody>
      </p:sp>
      <p:sp>
        <p:nvSpPr>
          <p:cNvPr name="TextBox 14" id="14"/>
          <p:cNvSpPr txBox="true"/>
          <p:nvPr/>
        </p:nvSpPr>
        <p:spPr>
          <a:xfrm rot="0">
            <a:off x="5072319" y="3326319"/>
            <a:ext cx="10223092" cy="4918398"/>
          </a:xfrm>
          <a:prstGeom prst="rect">
            <a:avLst/>
          </a:prstGeom>
        </p:spPr>
        <p:txBody>
          <a:bodyPr anchor="t" rtlCol="false" tIns="0" lIns="0" bIns="0" rIns="0">
            <a:spAutoFit/>
          </a:bodyPr>
          <a:lstStyle/>
          <a:p>
            <a:pPr algn="l">
              <a:lnSpc>
                <a:spcPts val="5582"/>
              </a:lnSpc>
            </a:pPr>
            <a:r>
              <a:rPr lang="en-US" sz="3987">
                <a:solidFill>
                  <a:srgbClr val="2F3954"/>
                </a:solidFill>
                <a:latin typeface="ไอติม"/>
                <a:ea typeface="ไอติม"/>
                <a:cs typeface="ไอติม"/>
                <a:sym typeface="ไอติม"/>
              </a:rPr>
              <a:t>                                                                      Page No</a:t>
            </a:r>
          </a:p>
          <a:p>
            <a:pPr algn="l">
              <a:lnSpc>
                <a:spcPts val="5582"/>
              </a:lnSpc>
            </a:pPr>
            <a:r>
              <a:rPr lang="en-US" sz="3987">
                <a:solidFill>
                  <a:srgbClr val="2F3954"/>
                </a:solidFill>
                <a:latin typeface="ไอติม"/>
                <a:ea typeface="ไอติม"/>
                <a:cs typeface="ไอติม"/>
                <a:sym typeface="ไอติม"/>
              </a:rPr>
              <a:t>SWOSTIK NEPAL            </a:t>
            </a:r>
          </a:p>
          <a:p>
            <a:pPr algn="l">
              <a:lnSpc>
                <a:spcPts val="5582"/>
              </a:lnSpc>
            </a:pPr>
            <a:r>
              <a:rPr lang="en-US" sz="3987">
                <a:solidFill>
                  <a:srgbClr val="2F3954"/>
                </a:solidFill>
                <a:latin typeface="ไอติม"/>
                <a:ea typeface="ไอติม"/>
                <a:cs typeface="ไอติม"/>
                <a:sym typeface="ไอติม"/>
              </a:rPr>
              <a:t>SAMPURNA SIMKHADA    </a:t>
            </a:r>
          </a:p>
          <a:p>
            <a:pPr algn="l">
              <a:lnSpc>
                <a:spcPts val="5582"/>
              </a:lnSpc>
            </a:pPr>
            <a:r>
              <a:rPr lang="en-US" sz="3987">
                <a:solidFill>
                  <a:srgbClr val="2F3954"/>
                </a:solidFill>
                <a:latin typeface="ไอติม"/>
                <a:ea typeface="ไอติม"/>
                <a:cs typeface="ไอติม"/>
                <a:sym typeface="ไอติม"/>
              </a:rPr>
              <a:t>SAMPURNA GAUTAM     </a:t>
            </a:r>
          </a:p>
          <a:p>
            <a:pPr algn="l">
              <a:lnSpc>
                <a:spcPts val="5582"/>
              </a:lnSpc>
            </a:pPr>
            <a:r>
              <a:rPr lang="en-US" sz="3987">
                <a:solidFill>
                  <a:srgbClr val="2F3954"/>
                </a:solidFill>
                <a:latin typeface="ไอติม"/>
                <a:ea typeface="ไอติม"/>
                <a:cs typeface="ไอติม"/>
                <a:sym typeface="ไอติม"/>
              </a:rPr>
              <a:t>SUYASH RIJAL</a:t>
            </a:r>
          </a:p>
          <a:p>
            <a:pPr algn="l">
              <a:lnSpc>
                <a:spcPts val="5582"/>
              </a:lnSpc>
            </a:pPr>
            <a:r>
              <a:rPr lang="en-US" sz="3987">
                <a:solidFill>
                  <a:srgbClr val="2F3954"/>
                </a:solidFill>
                <a:latin typeface="ไอติม"/>
                <a:ea typeface="ไอติม"/>
                <a:cs typeface="ไอติม"/>
                <a:sym typeface="ไอติม"/>
              </a:rPr>
              <a:t>ROSHAN KUMAR ADHIKARI   </a:t>
            </a:r>
          </a:p>
          <a:p>
            <a:pPr algn="l">
              <a:lnSpc>
                <a:spcPts val="5582"/>
              </a:lnSpc>
            </a:pPr>
            <a:r>
              <a:rPr lang="en-US" sz="3987">
                <a:solidFill>
                  <a:srgbClr val="2F3954"/>
                </a:solidFill>
                <a:latin typeface="ไอติม"/>
                <a:ea typeface="ไอติม"/>
                <a:cs typeface="ไอติม"/>
                <a:sym typeface="ไอติม"/>
              </a:rPr>
              <a:t>SUPRIYA DHAKAL</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
        <p:nvSpPr>
          <p:cNvPr name="TextBox 16" id="16"/>
          <p:cNvSpPr txBox="true"/>
          <p:nvPr/>
        </p:nvSpPr>
        <p:spPr>
          <a:xfrm rot="0">
            <a:off x="13325620" y="7582662"/>
            <a:ext cx="1428195" cy="584523"/>
          </a:xfrm>
          <a:prstGeom prst="rect">
            <a:avLst/>
          </a:prstGeom>
        </p:spPr>
        <p:txBody>
          <a:bodyPr anchor="t" rtlCol="false" tIns="0" lIns="0" bIns="0" rIns="0">
            <a:spAutoFit/>
          </a:bodyPr>
          <a:lstStyle/>
          <a:p>
            <a:pPr algn="ctr">
              <a:lnSpc>
                <a:spcPts val="4856"/>
              </a:lnSpc>
              <a:spcBef>
                <a:spcPct val="0"/>
              </a:spcBef>
            </a:pPr>
            <a:r>
              <a:rPr lang="en-US" sz="3469">
                <a:solidFill>
                  <a:srgbClr val="000000"/>
                </a:solidFill>
                <a:latin typeface="Sniglet"/>
                <a:ea typeface="Sniglet"/>
                <a:cs typeface="Sniglet"/>
                <a:sym typeface="Sniglet"/>
              </a:rPr>
              <a:t>1-22</a:t>
            </a:r>
          </a:p>
        </p:txBody>
      </p:sp>
      <p:sp>
        <p:nvSpPr>
          <p:cNvPr name="TextBox 17" id="17"/>
          <p:cNvSpPr txBox="true"/>
          <p:nvPr/>
        </p:nvSpPr>
        <p:spPr>
          <a:xfrm rot="0">
            <a:off x="13402646" y="6893611"/>
            <a:ext cx="1274145" cy="508076"/>
          </a:xfrm>
          <a:prstGeom prst="rect">
            <a:avLst/>
          </a:prstGeom>
        </p:spPr>
        <p:txBody>
          <a:bodyPr anchor="t" rtlCol="false" tIns="0" lIns="0" bIns="0" rIns="0">
            <a:spAutoFit/>
          </a:bodyPr>
          <a:lstStyle/>
          <a:p>
            <a:pPr algn="ctr">
              <a:lnSpc>
                <a:spcPts val="4152"/>
              </a:lnSpc>
              <a:spcBef>
                <a:spcPct val="0"/>
              </a:spcBef>
            </a:pPr>
            <a:r>
              <a:rPr lang="en-US" sz="2966">
                <a:solidFill>
                  <a:srgbClr val="000000"/>
                </a:solidFill>
                <a:latin typeface="Sniglet"/>
                <a:ea typeface="Sniglet"/>
                <a:cs typeface="Sniglet"/>
                <a:sym typeface="Sniglet"/>
              </a:rPr>
              <a:t>23-31</a:t>
            </a:r>
          </a:p>
        </p:txBody>
      </p:sp>
      <p:sp>
        <p:nvSpPr>
          <p:cNvPr name="TextBox 18" id="18"/>
          <p:cNvSpPr txBox="true"/>
          <p:nvPr/>
        </p:nvSpPr>
        <p:spPr>
          <a:xfrm rot="0">
            <a:off x="13325620" y="6203812"/>
            <a:ext cx="1363258" cy="508076"/>
          </a:xfrm>
          <a:prstGeom prst="rect">
            <a:avLst/>
          </a:prstGeom>
        </p:spPr>
        <p:txBody>
          <a:bodyPr anchor="t" rtlCol="false" tIns="0" lIns="0" bIns="0" rIns="0">
            <a:spAutoFit/>
          </a:bodyPr>
          <a:lstStyle/>
          <a:p>
            <a:pPr algn="ctr">
              <a:lnSpc>
                <a:spcPts val="4152"/>
              </a:lnSpc>
              <a:spcBef>
                <a:spcPct val="0"/>
              </a:spcBef>
            </a:pPr>
            <a:r>
              <a:rPr lang="en-US" sz="2966">
                <a:solidFill>
                  <a:srgbClr val="000000"/>
                </a:solidFill>
                <a:latin typeface="Sniglet"/>
                <a:ea typeface="Sniglet"/>
                <a:cs typeface="Sniglet"/>
                <a:sym typeface="Sniglet"/>
              </a:rPr>
              <a:t>32-36</a:t>
            </a:r>
          </a:p>
        </p:txBody>
      </p:sp>
      <p:sp>
        <p:nvSpPr>
          <p:cNvPr name="TextBox 19" id="19"/>
          <p:cNvSpPr txBox="true"/>
          <p:nvPr/>
        </p:nvSpPr>
        <p:spPr>
          <a:xfrm rot="0">
            <a:off x="13273402" y="5505236"/>
            <a:ext cx="1407868" cy="508076"/>
          </a:xfrm>
          <a:prstGeom prst="rect">
            <a:avLst/>
          </a:prstGeom>
        </p:spPr>
        <p:txBody>
          <a:bodyPr anchor="t" rtlCol="false" tIns="0" lIns="0" bIns="0" rIns="0">
            <a:spAutoFit/>
          </a:bodyPr>
          <a:lstStyle/>
          <a:p>
            <a:pPr algn="ctr">
              <a:lnSpc>
                <a:spcPts val="4152"/>
              </a:lnSpc>
              <a:spcBef>
                <a:spcPct val="0"/>
              </a:spcBef>
            </a:pPr>
            <a:r>
              <a:rPr lang="en-US" sz="2966">
                <a:solidFill>
                  <a:srgbClr val="000000"/>
                </a:solidFill>
                <a:latin typeface="Sniglet"/>
                <a:ea typeface="Sniglet"/>
                <a:cs typeface="Sniglet"/>
                <a:sym typeface="Sniglet"/>
              </a:rPr>
              <a:t>56-62</a:t>
            </a:r>
          </a:p>
        </p:txBody>
      </p:sp>
      <p:sp>
        <p:nvSpPr>
          <p:cNvPr name="TextBox 20" id="20"/>
          <p:cNvSpPr txBox="true"/>
          <p:nvPr/>
        </p:nvSpPr>
        <p:spPr>
          <a:xfrm rot="0">
            <a:off x="13064850" y="4120223"/>
            <a:ext cx="1558431" cy="482959"/>
          </a:xfrm>
          <a:prstGeom prst="rect">
            <a:avLst/>
          </a:prstGeom>
        </p:spPr>
        <p:txBody>
          <a:bodyPr anchor="t" rtlCol="false" tIns="0" lIns="0" bIns="0" rIns="0">
            <a:spAutoFit/>
          </a:bodyPr>
          <a:lstStyle/>
          <a:p>
            <a:pPr algn="ctr">
              <a:lnSpc>
                <a:spcPts val="3921"/>
              </a:lnSpc>
              <a:spcBef>
                <a:spcPct val="0"/>
              </a:spcBef>
            </a:pPr>
            <a:r>
              <a:rPr lang="en-US" sz="2800">
                <a:solidFill>
                  <a:srgbClr val="000000"/>
                </a:solidFill>
                <a:latin typeface="Sniglet"/>
                <a:ea typeface="Sniglet"/>
                <a:cs typeface="Sniglet"/>
                <a:sym typeface="Sniglet"/>
              </a:rPr>
              <a:t>37-52</a:t>
            </a:r>
          </a:p>
        </p:txBody>
      </p:sp>
      <p:sp>
        <p:nvSpPr>
          <p:cNvPr name="TextBox 21" id="21"/>
          <p:cNvSpPr txBox="true"/>
          <p:nvPr/>
        </p:nvSpPr>
        <p:spPr>
          <a:xfrm rot="0">
            <a:off x="13273402" y="4803666"/>
            <a:ext cx="1299951" cy="508076"/>
          </a:xfrm>
          <a:prstGeom prst="rect">
            <a:avLst/>
          </a:prstGeom>
        </p:spPr>
        <p:txBody>
          <a:bodyPr anchor="t" rtlCol="false" tIns="0" lIns="0" bIns="0" rIns="0">
            <a:spAutoFit/>
          </a:bodyPr>
          <a:lstStyle/>
          <a:p>
            <a:pPr algn="ctr">
              <a:lnSpc>
                <a:spcPts val="4152"/>
              </a:lnSpc>
              <a:spcBef>
                <a:spcPct val="0"/>
              </a:spcBef>
            </a:pPr>
            <a:r>
              <a:rPr lang="en-US" sz="2966">
                <a:solidFill>
                  <a:srgbClr val="000000"/>
                </a:solidFill>
                <a:latin typeface="Sniglet"/>
                <a:ea typeface="Sniglet"/>
                <a:cs typeface="Sniglet"/>
                <a:sym typeface="Sniglet"/>
              </a:rPr>
              <a:t>53-55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937739" y="3112444"/>
            <a:ext cx="9554968" cy="5697150"/>
          </a:xfrm>
          <a:custGeom>
            <a:avLst/>
            <a:gdLst/>
            <a:ahLst/>
            <a:cxnLst/>
            <a:rect r="r" b="b" t="t" l="l"/>
            <a:pathLst>
              <a:path h="5697150" w="9554968">
                <a:moveTo>
                  <a:pt x="0" y="0"/>
                </a:moveTo>
                <a:lnTo>
                  <a:pt x="9554968" y="0"/>
                </a:lnTo>
                <a:lnTo>
                  <a:pt x="9554968" y="5697149"/>
                </a:lnTo>
                <a:lnTo>
                  <a:pt x="0" y="5697149"/>
                </a:lnTo>
                <a:lnTo>
                  <a:pt x="0" y="0"/>
                </a:lnTo>
                <a:close/>
              </a:path>
            </a:pathLst>
          </a:custGeom>
          <a:blipFill>
            <a:blip r:embed="rId10"/>
            <a:stretch>
              <a:fillRect l="0" t="0" r="0" b="0"/>
            </a:stretch>
          </a:blipFill>
        </p:spPr>
      </p:sp>
      <p:sp>
        <p:nvSpPr>
          <p:cNvPr name="TextBox 14" id="14"/>
          <p:cNvSpPr txBox="true"/>
          <p:nvPr/>
        </p:nvSpPr>
        <p:spPr>
          <a:xfrm rot="0">
            <a:off x="2779430" y="1425747"/>
            <a:ext cx="9791436"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FINAL COMPOSITE</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5879500" y="3504890"/>
            <a:ext cx="6747521" cy="6249892"/>
          </a:xfrm>
          <a:custGeom>
            <a:avLst/>
            <a:gdLst/>
            <a:ahLst/>
            <a:cxnLst/>
            <a:rect r="r" b="b" t="t" l="l"/>
            <a:pathLst>
              <a:path h="6249892" w="6747521">
                <a:moveTo>
                  <a:pt x="0" y="0"/>
                </a:moveTo>
                <a:lnTo>
                  <a:pt x="6747522" y="0"/>
                </a:lnTo>
                <a:lnTo>
                  <a:pt x="6747522" y="6249892"/>
                </a:lnTo>
                <a:lnTo>
                  <a:pt x="0" y="6249892"/>
                </a:lnTo>
                <a:lnTo>
                  <a:pt x="0" y="0"/>
                </a:lnTo>
                <a:close/>
              </a:path>
            </a:pathLst>
          </a:custGeom>
          <a:blipFill>
            <a:blip r:embed="rId10"/>
            <a:stretch>
              <a:fillRect l="0" t="0" r="0" b="0"/>
            </a:stretch>
          </a:blipFill>
        </p:spPr>
      </p:sp>
      <p:sp>
        <p:nvSpPr>
          <p:cNvPr name="TextBox 14" id="14"/>
          <p:cNvSpPr txBox="true"/>
          <p:nvPr/>
        </p:nvSpPr>
        <p:spPr>
          <a:xfrm rot="0">
            <a:off x="1724475" y="1751543"/>
            <a:ext cx="14039718"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USE CASE DIAGRAM(TRADER)</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5850163" y="3219292"/>
            <a:ext cx="6293389" cy="6356958"/>
          </a:xfrm>
          <a:custGeom>
            <a:avLst/>
            <a:gdLst/>
            <a:ahLst/>
            <a:cxnLst/>
            <a:rect r="r" b="b" t="t" l="l"/>
            <a:pathLst>
              <a:path h="6356958" w="6293389">
                <a:moveTo>
                  <a:pt x="0" y="0"/>
                </a:moveTo>
                <a:lnTo>
                  <a:pt x="6293389" y="0"/>
                </a:lnTo>
                <a:lnTo>
                  <a:pt x="6293389" y="6356958"/>
                </a:lnTo>
                <a:lnTo>
                  <a:pt x="0" y="6356958"/>
                </a:lnTo>
                <a:lnTo>
                  <a:pt x="0" y="0"/>
                </a:lnTo>
                <a:close/>
              </a:path>
            </a:pathLst>
          </a:custGeom>
          <a:blipFill>
            <a:blip r:embed="rId10"/>
            <a:stretch>
              <a:fillRect l="0" t="0" r="0" b="0"/>
            </a:stretch>
          </a:blipFill>
        </p:spPr>
      </p:sp>
      <p:sp>
        <p:nvSpPr>
          <p:cNvPr name="TextBox 14" id="14"/>
          <p:cNvSpPr txBox="true"/>
          <p:nvPr/>
        </p:nvSpPr>
        <p:spPr>
          <a:xfrm rot="0">
            <a:off x="2706350" y="1751543"/>
            <a:ext cx="14323394"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USECASE DIAGRAM(OVERALL)</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3014435" y="4687284"/>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PRODUCT DEVELOPMENT</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3014435" y="4687284"/>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CUSTOMER INTERFACE</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130029" y="1169770"/>
            <a:ext cx="7546011" cy="4244631"/>
          </a:xfrm>
          <a:custGeom>
            <a:avLst/>
            <a:gdLst/>
            <a:ahLst/>
            <a:cxnLst/>
            <a:rect r="r" b="b" t="t" l="l"/>
            <a:pathLst>
              <a:path h="4244631" w="7546011">
                <a:moveTo>
                  <a:pt x="0" y="0"/>
                </a:moveTo>
                <a:lnTo>
                  <a:pt x="7546011" y="0"/>
                </a:lnTo>
                <a:lnTo>
                  <a:pt x="7546011" y="4244631"/>
                </a:lnTo>
                <a:lnTo>
                  <a:pt x="0" y="4244631"/>
                </a:lnTo>
                <a:lnTo>
                  <a:pt x="0" y="0"/>
                </a:lnTo>
                <a:close/>
              </a:path>
            </a:pathLst>
          </a:custGeom>
          <a:blipFill>
            <a:blip r:embed="rId10"/>
            <a:stretch>
              <a:fillRect l="0" t="0" r="0" b="0"/>
            </a:stretch>
          </a:blipFill>
        </p:spPr>
      </p:sp>
      <p:sp>
        <p:nvSpPr>
          <p:cNvPr name="Freeform 14" id="14"/>
          <p:cNvSpPr/>
          <p:nvPr/>
        </p:nvSpPr>
        <p:spPr>
          <a:xfrm flipH="false" flipV="false" rot="0">
            <a:off x="9058502" y="5622338"/>
            <a:ext cx="7448910" cy="4190012"/>
          </a:xfrm>
          <a:custGeom>
            <a:avLst/>
            <a:gdLst/>
            <a:ahLst/>
            <a:cxnLst/>
            <a:rect r="r" b="b" t="t" l="l"/>
            <a:pathLst>
              <a:path h="4190012" w="7448910">
                <a:moveTo>
                  <a:pt x="0" y="0"/>
                </a:moveTo>
                <a:lnTo>
                  <a:pt x="7448910" y="0"/>
                </a:lnTo>
                <a:lnTo>
                  <a:pt x="7448910" y="4190012"/>
                </a:lnTo>
                <a:lnTo>
                  <a:pt x="0" y="4190012"/>
                </a:lnTo>
                <a:lnTo>
                  <a:pt x="0" y="0"/>
                </a:lnTo>
                <a:close/>
              </a:path>
            </a:pathLst>
          </a:custGeom>
          <a:blipFill>
            <a:blip r:embed="rId11"/>
            <a:stretch>
              <a:fillRect l="0" t="0" r="0" b="0"/>
            </a:stretch>
          </a:blipFill>
        </p:spPr>
      </p:sp>
      <p:sp>
        <p:nvSpPr>
          <p:cNvPr name="TextBox 15" id="15"/>
          <p:cNvSpPr txBox="true"/>
          <p:nvPr/>
        </p:nvSpPr>
        <p:spPr>
          <a:xfrm rot="0">
            <a:off x="1982471" y="6560713"/>
            <a:ext cx="6107094" cy="1156631"/>
          </a:xfrm>
          <a:prstGeom prst="rect">
            <a:avLst/>
          </a:prstGeom>
        </p:spPr>
        <p:txBody>
          <a:bodyPr anchor="t" rtlCol="false" tIns="0" lIns="0" bIns="0" rIns="0">
            <a:spAutoFit/>
          </a:bodyPr>
          <a:lstStyle/>
          <a:p>
            <a:pPr algn="ctr">
              <a:lnSpc>
                <a:spcPts val="9423"/>
              </a:lnSpc>
              <a:spcBef>
                <a:spcPct val="0"/>
              </a:spcBef>
            </a:pPr>
            <a:r>
              <a:rPr lang="en-US" sz="6731">
                <a:solidFill>
                  <a:srgbClr val="000000"/>
                </a:solidFill>
                <a:latin typeface="Sniglet"/>
                <a:ea typeface="Sniglet"/>
                <a:cs typeface="Sniglet"/>
                <a:sym typeface="Sniglet"/>
              </a:rPr>
              <a:t>CUSTOMER VIEW</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186201" y="2566380"/>
            <a:ext cx="11301259" cy="6187439"/>
          </a:xfrm>
          <a:custGeom>
            <a:avLst/>
            <a:gdLst/>
            <a:ahLst/>
            <a:cxnLst/>
            <a:rect r="r" b="b" t="t" l="l"/>
            <a:pathLst>
              <a:path h="6187439" w="11301259">
                <a:moveTo>
                  <a:pt x="0" y="0"/>
                </a:moveTo>
                <a:lnTo>
                  <a:pt x="11301259" y="0"/>
                </a:lnTo>
                <a:lnTo>
                  <a:pt x="11301259" y="6187439"/>
                </a:lnTo>
                <a:lnTo>
                  <a:pt x="0" y="6187439"/>
                </a:lnTo>
                <a:lnTo>
                  <a:pt x="0" y="0"/>
                </a:lnTo>
                <a:close/>
              </a:path>
            </a:pathLst>
          </a:custGeom>
          <a:blipFill>
            <a:blip r:embed="rId10"/>
            <a:stretch>
              <a:fillRect l="0" t="0" r="0"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PRODUCT LISTING</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493371" y="2593653"/>
            <a:ext cx="11301259" cy="5099693"/>
          </a:xfrm>
          <a:custGeom>
            <a:avLst/>
            <a:gdLst/>
            <a:ahLst/>
            <a:cxnLst/>
            <a:rect r="r" b="b" t="t" l="l"/>
            <a:pathLst>
              <a:path h="5099693" w="11301259">
                <a:moveTo>
                  <a:pt x="0" y="0"/>
                </a:moveTo>
                <a:lnTo>
                  <a:pt x="11301258" y="0"/>
                </a:lnTo>
                <a:lnTo>
                  <a:pt x="11301258" y="5099694"/>
                </a:lnTo>
                <a:lnTo>
                  <a:pt x="0" y="5099694"/>
                </a:lnTo>
                <a:lnTo>
                  <a:pt x="0" y="0"/>
                </a:lnTo>
                <a:close/>
              </a:path>
            </a:pathLst>
          </a:custGeom>
          <a:blipFill>
            <a:blip r:embed="rId10"/>
            <a:stretch>
              <a:fillRect l="0" t="0" r="0"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PRODUCT DETAIL</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493371" y="2791425"/>
            <a:ext cx="11301259" cy="4704149"/>
          </a:xfrm>
          <a:custGeom>
            <a:avLst/>
            <a:gdLst/>
            <a:ahLst/>
            <a:cxnLst/>
            <a:rect r="r" b="b" t="t" l="l"/>
            <a:pathLst>
              <a:path h="4704149" w="11301259">
                <a:moveTo>
                  <a:pt x="0" y="0"/>
                </a:moveTo>
                <a:lnTo>
                  <a:pt x="11301258" y="0"/>
                </a:lnTo>
                <a:lnTo>
                  <a:pt x="11301258" y="4704150"/>
                </a:lnTo>
                <a:lnTo>
                  <a:pt x="0" y="4704150"/>
                </a:lnTo>
                <a:lnTo>
                  <a:pt x="0" y="0"/>
                </a:lnTo>
                <a:close/>
              </a:path>
            </a:pathLst>
          </a:custGeom>
          <a:blipFill>
            <a:blip r:embed="rId10"/>
            <a:stretch>
              <a:fillRect l="0" t="0" r="0"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SEARCH BAR</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2099122" y="3614512"/>
            <a:ext cx="13014042" cy="3057976"/>
          </a:xfrm>
          <a:custGeom>
            <a:avLst/>
            <a:gdLst/>
            <a:ahLst/>
            <a:cxnLst/>
            <a:rect r="r" b="b" t="t" l="l"/>
            <a:pathLst>
              <a:path h="3057976" w="13014042">
                <a:moveTo>
                  <a:pt x="0" y="0"/>
                </a:moveTo>
                <a:lnTo>
                  <a:pt x="13014042" y="0"/>
                </a:lnTo>
                <a:lnTo>
                  <a:pt x="13014042" y="3057976"/>
                </a:lnTo>
                <a:lnTo>
                  <a:pt x="0" y="3057976"/>
                </a:lnTo>
                <a:lnTo>
                  <a:pt x="0" y="0"/>
                </a:lnTo>
                <a:close/>
              </a:path>
            </a:pathLst>
          </a:custGeom>
          <a:blipFill>
            <a:blip r:embed="rId10"/>
            <a:stretch>
              <a:fillRect l="0" t="0" r="-524"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REVIEWS AND RATING</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3417495" y="1975200"/>
            <a:ext cx="1145301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INTRODUCTION</a:t>
            </a:r>
          </a:p>
        </p:txBody>
      </p:sp>
      <p:sp>
        <p:nvSpPr>
          <p:cNvPr name="TextBox 14" id="14"/>
          <p:cNvSpPr txBox="true"/>
          <p:nvPr/>
        </p:nvSpPr>
        <p:spPr>
          <a:xfrm rot="0">
            <a:off x="1724475" y="3779215"/>
            <a:ext cx="15062251" cy="4575508"/>
          </a:xfrm>
          <a:prstGeom prst="rect">
            <a:avLst/>
          </a:prstGeom>
        </p:spPr>
        <p:txBody>
          <a:bodyPr anchor="t" rtlCol="false" tIns="0" lIns="0" bIns="0" rIns="0">
            <a:spAutoFit/>
          </a:bodyPr>
          <a:lstStyle/>
          <a:p>
            <a:pPr algn="just">
              <a:lnSpc>
                <a:spcPts val="6125"/>
              </a:lnSpc>
            </a:pPr>
            <a:r>
              <a:rPr lang="en-US" sz="3689">
                <a:solidFill>
                  <a:srgbClr val="2F3954"/>
                </a:solidFill>
                <a:latin typeface="Sniglet"/>
                <a:ea typeface="Sniglet"/>
                <a:cs typeface="Sniglet"/>
                <a:sym typeface="Sniglet"/>
              </a:rPr>
              <a:t>A DIGITAL MARKETPLACE THAT GATHERS LOCAL TRADERS OFFERING FRESH AND INEXPENSIVE ITEMS FOR BUYERS ONLINE WHERE USERS CAN EASILY SEARCH FOR PRODUCTS, ADD THEM TO THEIR CART, PAY SAFELY AND READ PRODUCT REVIEWS.WHAT MATTERS MOST ABOUT THIS PROJECT IS THAT IT BOTH ASSISTS USERS IN THEIR BUYING AND SUPPORTS GROWTH FOR LOCAL BUSINESSES.</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512421" y="2657223"/>
            <a:ext cx="11301259" cy="4972554"/>
          </a:xfrm>
          <a:custGeom>
            <a:avLst/>
            <a:gdLst/>
            <a:ahLst/>
            <a:cxnLst/>
            <a:rect r="r" b="b" t="t" l="l"/>
            <a:pathLst>
              <a:path h="4972554" w="11301259">
                <a:moveTo>
                  <a:pt x="0" y="0"/>
                </a:moveTo>
                <a:lnTo>
                  <a:pt x="11301258" y="0"/>
                </a:lnTo>
                <a:lnTo>
                  <a:pt x="11301258" y="4972554"/>
                </a:lnTo>
                <a:lnTo>
                  <a:pt x="0" y="4972554"/>
                </a:lnTo>
                <a:lnTo>
                  <a:pt x="0" y="0"/>
                </a:lnTo>
                <a:close/>
              </a:path>
            </a:pathLst>
          </a:custGeom>
          <a:blipFill>
            <a:blip r:embed="rId10"/>
            <a:stretch>
              <a:fillRect l="0" t="0" r="0"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LOGIN</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493371" y="2395881"/>
            <a:ext cx="11301259" cy="5495237"/>
          </a:xfrm>
          <a:custGeom>
            <a:avLst/>
            <a:gdLst/>
            <a:ahLst/>
            <a:cxnLst/>
            <a:rect r="r" b="b" t="t" l="l"/>
            <a:pathLst>
              <a:path h="5495237" w="11301259">
                <a:moveTo>
                  <a:pt x="0" y="0"/>
                </a:moveTo>
                <a:lnTo>
                  <a:pt x="11301258" y="0"/>
                </a:lnTo>
                <a:lnTo>
                  <a:pt x="11301258" y="5495238"/>
                </a:lnTo>
                <a:lnTo>
                  <a:pt x="0" y="5495238"/>
                </a:lnTo>
                <a:lnTo>
                  <a:pt x="0" y="0"/>
                </a:lnTo>
                <a:close/>
              </a:path>
            </a:pathLst>
          </a:custGeom>
          <a:blipFill>
            <a:blip r:embed="rId10"/>
            <a:stretch>
              <a:fillRect l="0" t="0" r="0"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EMAIL VERIFICATION</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502896" y="2028590"/>
            <a:ext cx="11301259" cy="6229819"/>
          </a:xfrm>
          <a:custGeom>
            <a:avLst/>
            <a:gdLst/>
            <a:ahLst/>
            <a:cxnLst/>
            <a:rect r="r" b="b" t="t" l="l"/>
            <a:pathLst>
              <a:path h="6229819" w="11301259">
                <a:moveTo>
                  <a:pt x="0" y="0"/>
                </a:moveTo>
                <a:lnTo>
                  <a:pt x="11301258" y="0"/>
                </a:lnTo>
                <a:lnTo>
                  <a:pt x="11301258" y="6229820"/>
                </a:lnTo>
                <a:lnTo>
                  <a:pt x="0" y="6229820"/>
                </a:lnTo>
                <a:lnTo>
                  <a:pt x="0" y="0"/>
                </a:lnTo>
                <a:close/>
              </a:path>
            </a:pathLst>
          </a:custGeom>
          <a:blipFill>
            <a:blip r:embed="rId10"/>
            <a:stretch>
              <a:fillRect l="0" t="0" r="0"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WISHLIST</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2453041" y="2600717"/>
            <a:ext cx="13543290" cy="6094481"/>
          </a:xfrm>
          <a:custGeom>
            <a:avLst/>
            <a:gdLst/>
            <a:ahLst/>
            <a:cxnLst/>
            <a:rect r="r" b="b" t="t" l="l"/>
            <a:pathLst>
              <a:path h="6094481" w="13543290">
                <a:moveTo>
                  <a:pt x="0" y="0"/>
                </a:moveTo>
                <a:lnTo>
                  <a:pt x="13543290" y="0"/>
                </a:lnTo>
                <a:lnTo>
                  <a:pt x="13543290" y="6094480"/>
                </a:lnTo>
                <a:lnTo>
                  <a:pt x="0" y="6094480"/>
                </a:lnTo>
                <a:lnTo>
                  <a:pt x="0" y="0"/>
                </a:lnTo>
                <a:close/>
              </a:path>
            </a:pathLst>
          </a:custGeom>
          <a:blipFill>
            <a:blip r:embed="rId10"/>
            <a:stretch>
              <a:fillRect l="0" t="0" r="0" b="0"/>
            </a:stretch>
          </a:blipFill>
        </p:spPr>
      </p:sp>
      <p:sp>
        <p:nvSpPr>
          <p:cNvPr name="TextBox 14" id="14"/>
          <p:cNvSpPr txBox="true"/>
          <p:nvPr/>
        </p:nvSpPr>
        <p:spPr>
          <a:xfrm rot="0">
            <a:off x="3014435" y="403244"/>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CART</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695119" y="2566380"/>
            <a:ext cx="11301259" cy="5919034"/>
          </a:xfrm>
          <a:custGeom>
            <a:avLst/>
            <a:gdLst/>
            <a:ahLst/>
            <a:cxnLst/>
            <a:rect r="r" b="b" t="t" l="l"/>
            <a:pathLst>
              <a:path h="5919034" w="11301259">
                <a:moveTo>
                  <a:pt x="0" y="0"/>
                </a:moveTo>
                <a:lnTo>
                  <a:pt x="11301259" y="0"/>
                </a:lnTo>
                <a:lnTo>
                  <a:pt x="11301259" y="5919034"/>
                </a:lnTo>
                <a:lnTo>
                  <a:pt x="0" y="5919034"/>
                </a:lnTo>
                <a:lnTo>
                  <a:pt x="0" y="0"/>
                </a:lnTo>
                <a:close/>
              </a:path>
            </a:pathLst>
          </a:custGeom>
          <a:blipFill>
            <a:blip r:embed="rId10"/>
            <a:stretch>
              <a:fillRect l="0" t="0" r="0"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SLOTS</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014435" y="2137125"/>
            <a:ext cx="5217262" cy="6909557"/>
          </a:xfrm>
          <a:custGeom>
            <a:avLst/>
            <a:gdLst/>
            <a:ahLst/>
            <a:cxnLst/>
            <a:rect r="r" b="b" t="t" l="l"/>
            <a:pathLst>
              <a:path h="6909557" w="5217262">
                <a:moveTo>
                  <a:pt x="0" y="0"/>
                </a:moveTo>
                <a:lnTo>
                  <a:pt x="5217262" y="0"/>
                </a:lnTo>
                <a:lnTo>
                  <a:pt x="5217262" y="6909557"/>
                </a:lnTo>
                <a:lnTo>
                  <a:pt x="0" y="6909557"/>
                </a:lnTo>
                <a:lnTo>
                  <a:pt x="0" y="0"/>
                </a:lnTo>
                <a:close/>
              </a:path>
            </a:pathLst>
          </a:custGeom>
          <a:blipFill>
            <a:blip r:embed="rId10"/>
            <a:stretch>
              <a:fillRect l="-23908" t="0" r="-21227" b="0"/>
            </a:stretch>
          </a:blipFill>
        </p:spPr>
      </p:sp>
      <p:sp>
        <p:nvSpPr>
          <p:cNvPr name="Freeform 14" id="14"/>
          <p:cNvSpPr/>
          <p:nvPr/>
        </p:nvSpPr>
        <p:spPr>
          <a:xfrm flipH="false" flipV="false" rot="0">
            <a:off x="9351365" y="2798256"/>
            <a:ext cx="4974320" cy="6356958"/>
          </a:xfrm>
          <a:custGeom>
            <a:avLst/>
            <a:gdLst/>
            <a:ahLst/>
            <a:cxnLst/>
            <a:rect r="r" b="b" t="t" l="l"/>
            <a:pathLst>
              <a:path h="6356958" w="4974320">
                <a:moveTo>
                  <a:pt x="0" y="0"/>
                </a:moveTo>
                <a:lnTo>
                  <a:pt x="4974320" y="0"/>
                </a:lnTo>
                <a:lnTo>
                  <a:pt x="4974320" y="6356959"/>
                </a:lnTo>
                <a:lnTo>
                  <a:pt x="0" y="6356959"/>
                </a:lnTo>
                <a:lnTo>
                  <a:pt x="0" y="0"/>
                </a:lnTo>
                <a:close/>
              </a:path>
            </a:pathLst>
          </a:custGeom>
          <a:blipFill>
            <a:blip r:embed="rId11"/>
            <a:stretch>
              <a:fillRect l="0" t="0" r="0" b="0"/>
            </a:stretch>
          </a:blipFill>
        </p:spPr>
      </p:sp>
      <p:sp>
        <p:nvSpPr>
          <p:cNvPr name="TextBox 15" id="15"/>
          <p:cNvSpPr txBox="true"/>
          <p:nvPr/>
        </p:nvSpPr>
        <p:spPr>
          <a:xfrm rot="0">
            <a:off x="3014435" y="403244"/>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PAYMENT INTEGRATION</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9048679" y="1108425"/>
            <a:ext cx="6439131" cy="8149875"/>
          </a:xfrm>
          <a:custGeom>
            <a:avLst/>
            <a:gdLst/>
            <a:ahLst/>
            <a:cxnLst/>
            <a:rect r="r" b="b" t="t" l="l"/>
            <a:pathLst>
              <a:path h="8149875" w="6439131">
                <a:moveTo>
                  <a:pt x="0" y="0"/>
                </a:moveTo>
                <a:lnTo>
                  <a:pt x="6439132" y="0"/>
                </a:lnTo>
                <a:lnTo>
                  <a:pt x="6439132" y="8149875"/>
                </a:lnTo>
                <a:lnTo>
                  <a:pt x="0" y="8149875"/>
                </a:lnTo>
                <a:lnTo>
                  <a:pt x="0" y="0"/>
                </a:lnTo>
                <a:close/>
              </a:path>
            </a:pathLst>
          </a:custGeom>
          <a:blipFill>
            <a:blip r:embed="rId10"/>
            <a:stretch>
              <a:fillRect l="0" t="-2111" r="0" b="0"/>
            </a:stretch>
          </a:blipFill>
        </p:spPr>
      </p:sp>
      <p:sp>
        <p:nvSpPr>
          <p:cNvPr name="TextBox 14" id="14"/>
          <p:cNvSpPr txBox="true"/>
          <p:nvPr/>
        </p:nvSpPr>
        <p:spPr>
          <a:xfrm rot="0">
            <a:off x="-1619032" y="4687284"/>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SUCCESS PAGE</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3434157" y="4328663"/>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TRADER INTERFACE</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5F8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2"/>
            <a:stretch>
              <a:fillRect l="0" t="0" r="0" b="0"/>
            </a:stretch>
          </a:blipFill>
        </p:spPr>
      </p:sp>
      <p:sp>
        <p:nvSpPr>
          <p:cNvPr name="Freeform 3" id="3"/>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3"/>
            <a:stretch>
              <a:fillRect l="0" t="0" r="0" b="0"/>
            </a:stretch>
          </a:blipFill>
        </p:spPr>
      </p:sp>
      <p:sp>
        <p:nvSpPr>
          <p:cNvPr name="Freeform 4" id="4"/>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3"/>
            <a:stretch>
              <a:fillRect l="0" t="0" r="0" b="0"/>
            </a:stretch>
          </a:blipFill>
        </p:spPr>
      </p:sp>
      <p:sp>
        <p:nvSpPr>
          <p:cNvPr name="Freeform 5" id="5"/>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4"/>
            <a:stretch>
              <a:fillRect l="0" t="0" r="0" b="0"/>
            </a:stretch>
          </a:blipFill>
        </p:spPr>
      </p:sp>
      <p:sp>
        <p:nvSpPr>
          <p:cNvPr name="Freeform 6" id="6"/>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5"/>
            <a:stretch>
              <a:fillRect l="0" t="0" r="0" b="0"/>
            </a:stretch>
          </a:blipFill>
        </p:spPr>
      </p:sp>
      <p:sp>
        <p:nvSpPr>
          <p:cNvPr name="Freeform 7" id="7"/>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6"/>
            <a:stretch>
              <a:fillRect l="0" t="0" r="0" b="0"/>
            </a:stretch>
          </a:blipFill>
        </p:spPr>
      </p:sp>
      <p:sp>
        <p:nvSpPr>
          <p:cNvPr name="Freeform 8" id="8"/>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7"/>
            <a:stretch>
              <a:fillRect l="0" t="0" r="0" b="0"/>
            </a:stretch>
          </a:blipFill>
        </p:spPr>
      </p:sp>
      <p:sp>
        <p:nvSpPr>
          <p:cNvPr name="Freeform 9" id="9"/>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7"/>
            <a:stretch>
              <a:fillRect l="0" t="0" r="0" b="0"/>
            </a:stretch>
          </a:blipFill>
        </p:spPr>
      </p:sp>
      <p:sp>
        <p:nvSpPr>
          <p:cNvPr name="Freeform 10" id="10"/>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8"/>
            <a:stretch>
              <a:fillRect l="0" t="0" r="0" b="0"/>
            </a:stretch>
          </a:blipFill>
        </p:spPr>
      </p:sp>
      <p:sp>
        <p:nvSpPr>
          <p:cNvPr name="Freeform 11" id="11"/>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8"/>
            <a:stretch>
              <a:fillRect l="0" t="0" r="0" b="0"/>
            </a:stretch>
          </a:blipFill>
        </p:spPr>
      </p:sp>
      <p:sp>
        <p:nvSpPr>
          <p:cNvPr name="Freeform 12" id="12"/>
          <p:cNvSpPr/>
          <p:nvPr/>
        </p:nvSpPr>
        <p:spPr>
          <a:xfrm flipH="false" flipV="false" rot="0">
            <a:off x="9144000" y="2423759"/>
            <a:ext cx="6978001" cy="6625624"/>
          </a:xfrm>
          <a:custGeom>
            <a:avLst/>
            <a:gdLst/>
            <a:ahLst/>
            <a:cxnLst/>
            <a:rect r="r" b="b" t="t" l="l"/>
            <a:pathLst>
              <a:path h="6625624" w="6978001">
                <a:moveTo>
                  <a:pt x="0" y="0"/>
                </a:moveTo>
                <a:lnTo>
                  <a:pt x="6978001" y="0"/>
                </a:lnTo>
                <a:lnTo>
                  <a:pt x="6978001" y="6625624"/>
                </a:lnTo>
                <a:lnTo>
                  <a:pt x="0" y="6625624"/>
                </a:lnTo>
                <a:lnTo>
                  <a:pt x="0" y="0"/>
                </a:lnTo>
                <a:close/>
              </a:path>
            </a:pathLst>
          </a:custGeom>
          <a:blipFill>
            <a:blip r:embed="rId9"/>
            <a:stretch>
              <a:fillRect l="-83421" t="-20154" r="-75867" b="0"/>
            </a:stretch>
          </a:blipFill>
        </p:spPr>
      </p:sp>
      <p:sp>
        <p:nvSpPr>
          <p:cNvPr name="Freeform 13" id="13"/>
          <p:cNvSpPr/>
          <p:nvPr/>
        </p:nvSpPr>
        <p:spPr>
          <a:xfrm flipH="false" flipV="false" rot="0">
            <a:off x="4106229" y="2400487"/>
            <a:ext cx="3607659" cy="7159438"/>
          </a:xfrm>
          <a:custGeom>
            <a:avLst/>
            <a:gdLst/>
            <a:ahLst/>
            <a:cxnLst/>
            <a:rect r="r" b="b" t="t" l="l"/>
            <a:pathLst>
              <a:path h="7159438" w="3607659">
                <a:moveTo>
                  <a:pt x="0" y="0"/>
                </a:moveTo>
                <a:lnTo>
                  <a:pt x="3607659" y="0"/>
                </a:lnTo>
                <a:lnTo>
                  <a:pt x="3607659" y="7159438"/>
                </a:lnTo>
                <a:lnTo>
                  <a:pt x="0" y="7159438"/>
                </a:lnTo>
                <a:lnTo>
                  <a:pt x="0" y="0"/>
                </a:lnTo>
                <a:close/>
              </a:path>
            </a:pathLst>
          </a:custGeom>
          <a:blipFill>
            <a:blip r:embed="rId10"/>
            <a:stretch>
              <a:fillRect l="0" t="-7213" r="0" b="0"/>
            </a:stretch>
          </a:blipFill>
        </p:spPr>
      </p:sp>
      <p:sp>
        <p:nvSpPr>
          <p:cNvPr name="TextBox 14" id="14"/>
          <p:cNvSpPr txBox="true"/>
          <p:nvPr/>
        </p:nvSpPr>
        <p:spPr>
          <a:xfrm rot="0">
            <a:off x="2476578" y="678901"/>
            <a:ext cx="12259130" cy="1335664"/>
          </a:xfrm>
          <a:prstGeom prst="rect">
            <a:avLst/>
          </a:prstGeom>
        </p:spPr>
        <p:txBody>
          <a:bodyPr anchor="t" rtlCol="false" tIns="0" lIns="0" bIns="0" rIns="0">
            <a:spAutoFit/>
          </a:bodyPr>
          <a:lstStyle/>
          <a:p>
            <a:pPr algn="ctr">
              <a:lnSpc>
                <a:spcPts val="10905"/>
              </a:lnSpc>
            </a:pPr>
            <a:r>
              <a:rPr lang="en-US" sz="7789">
                <a:solidFill>
                  <a:srgbClr val="2F3954"/>
                </a:solidFill>
                <a:latin typeface="Sniglet"/>
                <a:ea typeface="Sniglet"/>
                <a:cs typeface="Sniglet"/>
                <a:sym typeface="Sniglet"/>
              </a:rPr>
              <a:t>TRADER LOGIN AND SIGN UP</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5F8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2"/>
            <a:stretch>
              <a:fillRect l="0" t="0" r="0" b="0"/>
            </a:stretch>
          </a:blipFill>
        </p:spPr>
      </p:sp>
      <p:sp>
        <p:nvSpPr>
          <p:cNvPr name="Freeform 3" id="3"/>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3"/>
            <a:stretch>
              <a:fillRect l="0" t="0" r="0" b="0"/>
            </a:stretch>
          </a:blipFill>
        </p:spPr>
      </p:sp>
      <p:sp>
        <p:nvSpPr>
          <p:cNvPr name="Freeform 4" id="4"/>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3"/>
            <a:stretch>
              <a:fillRect l="0" t="0" r="0" b="0"/>
            </a:stretch>
          </a:blipFill>
        </p:spPr>
      </p:sp>
      <p:sp>
        <p:nvSpPr>
          <p:cNvPr name="Freeform 5" id="5"/>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4"/>
            <a:stretch>
              <a:fillRect l="0" t="0" r="0" b="0"/>
            </a:stretch>
          </a:blipFill>
        </p:spPr>
      </p:sp>
      <p:sp>
        <p:nvSpPr>
          <p:cNvPr name="Freeform 6" id="6"/>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5"/>
            <a:stretch>
              <a:fillRect l="0" t="0" r="0" b="0"/>
            </a:stretch>
          </a:blipFill>
        </p:spPr>
      </p:sp>
      <p:sp>
        <p:nvSpPr>
          <p:cNvPr name="Freeform 7" id="7"/>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6"/>
            <a:stretch>
              <a:fillRect l="0" t="0" r="0" b="0"/>
            </a:stretch>
          </a:blipFill>
        </p:spPr>
      </p:sp>
      <p:sp>
        <p:nvSpPr>
          <p:cNvPr name="Freeform 8" id="8"/>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7"/>
            <a:stretch>
              <a:fillRect l="0" t="0" r="0" b="0"/>
            </a:stretch>
          </a:blipFill>
        </p:spPr>
      </p:sp>
      <p:sp>
        <p:nvSpPr>
          <p:cNvPr name="Freeform 9" id="9"/>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7"/>
            <a:stretch>
              <a:fillRect l="0" t="0" r="0" b="0"/>
            </a:stretch>
          </a:blipFill>
        </p:spPr>
      </p:sp>
      <p:sp>
        <p:nvSpPr>
          <p:cNvPr name="Freeform 10" id="10"/>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8"/>
            <a:stretch>
              <a:fillRect l="0" t="0" r="0" b="0"/>
            </a:stretch>
          </a:blipFill>
        </p:spPr>
      </p:sp>
      <p:sp>
        <p:nvSpPr>
          <p:cNvPr name="Freeform 11" id="11"/>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8"/>
            <a:stretch>
              <a:fillRect l="0" t="0" r="0" b="0"/>
            </a:stretch>
          </a:blipFill>
        </p:spPr>
      </p:sp>
      <p:sp>
        <p:nvSpPr>
          <p:cNvPr name="Freeform 12" id="12"/>
          <p:cNvSpPr/>
          <p:nvPr/>
        </p:nvSpPr>
        <p:spPr>
          <a:xfrm flipH="false" flipV="false" rot="0">
            <a:off x="2799642" y="3350876"/>
            <a:ext cx="13045410" cy="4646614"/>
          </a:xfrm>
          <a:custGeom>
            <a:avLst/>
            <a:gdLst/>
            <a:ahLst/>
            <a:cxnLst/>
            <a:rect r="r" b="b" t="t" l="l"/>
            <a:pathLst>
              <a:path h="4646614" w="13045410">
                <a:moveTo>
                  <a:pt x="0" y="0"/>
                </a:moveTo>
                <a:lnTo>
                  <a:pt x="13045410" y="0"/>
                </a:lnTo>
                <a:lnTo>
                  <a:pt x="13045410" y="4646614"/>
                </a:lnTo>
                <a:lnTo>
                  <a:pt x="0" y="4646614"/>
                </a:lnTo>
                <a:lnTo>
                  <a:pt x="0" y="0"/>
                </a:lnTo>
                <a:close/>
              </a:path>
            </a:pathLst>
          </a:custGeom>
          <a:blipFill>
            <a:blip r:embed="rId9"/>
            <a:stretch>
              <a:fillRect l="0" t="0" r="-1159" b="-28512"/>
            </a:stretch>
          </a:blipFill>
        </p:spPr>
      </p:sp>
      <p:sp>
        <p:nvSpPr>
          <p:cNvPr name="TextBox 13" id="13"/>
          <p:cNvSpPr txBox="true"/>
          <p:nvPr/>
        </p:nvSpPr>
        <p:spPr>
          <a:xfrm rot="0">
            <a:off x="2887511" y="1098631"/>
            <a:ext cx="12018963"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TRADER DASHBOARD PHP</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3681945" y="4328663"/>
            <a:ext cx="1145301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INITIATION PHASE</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1745723" y="2893497"/>
            <a:ext cx="14796554" cy="6157673"/>
          </a:xfrm>
          <a:custGeom>
            <a:avLst/>
            <a:gdLst/>
            <a:ahLst/>
            <a:cxnLst/>
            <a:rect r="r" b="b" t="t" l="l"/>
            <a:pathLst>
              <a:path h="6157673" w="14796554">
                <a:moveTo>
                  <a:pt x="0" y="0"/>
                </a:moveTo>
                <a:lnTo>
                  <a:pt x="14796554" y="0"/>
                </a:lnTo>
                <a:lnTo>
                  <a:pt x="14796554" y="6157673"/>
                </a:lnTo>
                <a:lnTo>
                  <a:pt x="0" y="6157673"/>
                </a:lnTo>
                <a:lnTo>
                  <a:pt x="0" y="0"/>
                </a:lnTo>
                <a:close/>
              </a:path>
            </a:pathLst>
          </a:custGeom>
          <a:blipFill>
            <a:blip r:embed="rId10"/>
            <a:stretch>
              <a:fillRect l="0" t="-2046" r="-1178" b="-9184"/>
            </a:stretch>
          </a:blipFill>
        </p:spPr>
      </p:sp>
      <p:sp>
        <p:nvSpPr>
          <p:cNvPr name="TextBox 14" id="14"/>
          <p:cNvSpPr txBox="true"/>
          <p:nvPr/>
        </p:nvSpPr>
        <p:spPr>
          <a:xfrm rot="0">
            <a:off x="4896730" y="1098631"/>
            <a:ext cx="8000524"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PRODUCT DETAIL</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4719258" y="2239763"/>
            <a:ext cx="8849483" cy="5807473"/>
          </a:xfrm>
          <a:custGeom>
            <a:avLst/>
            <a:gdLst/>
            <a:ahLst/>
            <a:cxnLst/>
            <a:rect r="r" b="b" t="t" l="l"/>
            <a:pathLst>
              <a:path h="5807473" w="8849483">
                <a:moveTo>
                  <a:pt x="0" y="0"/>
                </a:moveTo>
                <a:lnTo>
                  <a:pt x="8849484" y="0"/>
                </a:lnTo>
                <a:lnTo>
                  <a:pt x="8849484" y="5807474"/>
                </a:lnTo>
                <a:lnTo>
                  <a:pt x="0" y="5807474"/>
                </a:lnTo>
                <a:lnTo>
                  <a:pt x="0" y="0"/>
                </a:lnTo>
                <a:close/>
              </a:path>
            </a:pathLst>
          </a:custGeom>
          <a:blipFill>
            <a:blip r:embed="rId10"/>
            <a:stretch>
              <a:fillRect l="0" t="0" r="0"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PROFILE CHANGE</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282933" y="2299139"/>
            <a:ext cx="9905426" cy="6756995"/>
          </a:xfrm>
          <a:custGeom>
            <a:avLst/>
            <a:gdLst/>
            <a:ahLst/>
            <a:cxnLst/>
            <a:rect r="r" b="b" t="t" l="l"/>
            <a:pathLst>
              <a:path h="6756995" w="9905426">
                <a:moveTo>
                  <a:pt x="0" y="0"/>
                </a:moveTo>
                <a:lnTo>
                  <a:pt x="9905426" y="0"/>
                </a:lnTo>
                <a:lnTo>
                  <a:pt x="9905426" y="6756995"/>
                </a:lnTo>
                <a:lnTo>
                  <a:pt x="0" y="6756995"/>
                </a:lnTo>
                <a:lnTo>
                  <a:pt x="0" y="0"/>
                </a:lnTo>
                <a:close/>
              </a:path>
            </a:pathLst>
          </a:custGeom>
          <a:blipFill>
            <a:blip r:embed="rId10"/>
            <a:stretch>
              <a:fillRect l="-58513" t="-17232" r="-17729"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ADD PRODUCT </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Freeform 13" id="13"/>
          <p:cNvSpPr/>
          <p:nvPr/>
        </p:nvSpPr>
        <p:spPr>
          <a:xfrm flipH="false" flipV="false" rot="0">
            <a:off x="2011178" y="3946150"/>
            <a:ext cx="14780681" cy="3240104"/>
          </a:xfrm>
          <a:custGeom>
            <a:avLst/>
            <a:gdLst/>
            <a:ahLst/>
            <a:cxnLst/>
            <a:rect r="r" b="b" t="t" l="l"/>
            <a:pathLst>
              <a:path h="3240104" w="14780681">
                <a:moveTo>
                  <a:pt x="0" y="0"/>
                </a:moveTo>
                <a:lnTo>
                  <a:pt x="14780682" y="0"/>
                </a:lnTo>
                <a:lnTo>
                  <a:pt x="14780682" y="3240105"/>
                </a:lnTo>
                <a:lnTo>
                  <a:pt x="0" y="3240105"/>
                </a:lnTo>
                <a:lnTo>
                  <a:pt x="0" y="0"/>
                </a:lnTo>
                <a:close/>
              </a:path>
            </a:pathLst>
          </a:custGeom>
          <a:blipFill>
            <a:blip r:embed="rId10"/>
            <a:stretch>
              <a:fillRect l="0" t="-34376" r="0" b="-66912"/>
            </a:stretch>
          </a:blipFill>
        </p:spPr>
      </p:sp>
      <p:sp>
        <p:nvSpPr>
          <p:cNvPr name="TextBox 14" id="14"/>
          <p:cNvSpPr txBox="true"/>
          <p:nvPr/>
        </p:nvSpPr>
        <p:spPr>
          <a:xfrm rot="0">
            <a:off x="4974542" y="1308464"/>
            <a:ext cx="7589282"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ORDER DETAILS </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4312543" y="2270175"/>
            <a:ext cx="9538841" cy="7188402"/>
          </a:xfrm>
          <a:custGeom>
            <a:avLst/>
            <a:gdLst/>
            <a:ahLst/>
            <a:cxnLst/>
            <a:rect r="r" b="b" t="t" l="l"/>
            <a:pathLst>
              <a:path h="7188402" w="9538841">
                <a:moveTo>
                  <a:pt x="0" y="0"/>
                </a:moveTo>
                <a:lnTo>
                  <a:pt x="9538841" y="0"/>
                </a:lnTo>
                <a:lnTo>
                  <a:pt x="9538841" y="7188402"/>
                </a:lnTo>
                <a:lnTo>
                  <a:pt x="0" y="7188402"/>
                </a:lnTo>
                <a:lnTo>
                  <a:pt x="0" y="0"/>
                </a:lnTo>
                <a:close/>
              </a:path>
            </a:pathLst>
          </a:custGeom>
          <a:blipFill>
            <a:blip r:embed="rId10"/>
            <a:stretch>
              <a:fillRect l="-62948" t="0" r="-40477" b="-13375"/>
            </a:stretch>
          </a:blipFill>
        </p:spPr>
      </p:sp>
      <p:sp>
        <p:nvSpPr>
          <p:cNvPr name="TextBox 14" id="14"/>
          <p:cNvSpPr txBox="true"/>
          <p:nvPr/>
        </p:nvSpPr>
        <p:spPr>
          <a:xfrm rot="0">
            <a:off x="3353913" y="866775"/>
            <a:ext cx="12133898"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ADD PRODUCT DISCOUNT </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2856060" y="3267849"/>
            <a:ext cx="13765929" cy="3979901"/>
          </a:xfrm>
          <a:custGeom>
            <a:avLst/>
            <a:gdLst/>
            <a:ahLst/>
            <a:cxnLst/>
            <a:rect r="r" b="b" t="t" l="l"/>
            <a:pathLst>
              <a:path h="3979901" w="13765929">
                <a:moveTo>
                  <a:pt x="0" y="0"/>
                </a:moveTo>
                <a:lnTo>
                  <a:pt x="13765929" y="0"/>
                </a:lnTo>
                <a:lnTo>
                  <a:pt x="13765929" y="3979902"/>
                </a:lnTo>
                <a:lnTo>
                  <a:pt x="0" y="3979902"/>
                </a:lnTo>
                <a:lnTo>
                  <a:pt x="0" y="0"/>
                </a:lnTo>
                <a:close/>
              </a:path>
            </a:pathLst>
          </a:custGeom>
          <a:blipFill>
            <a:blip r:embed="rId10"/>
            <a:stretch>
              <a:fillRect l="-2380" t="-25309" r="0" b="-10140"/>
            </a:stretch>
          </a:blipFill>
        </p:spPr>
      </p:sp>
      <p:sp>
        <p:nvSpPr>
          <p:cNvPr name="TextBox 14" id="14"/>
          <p:cNvSpPr txBox="true"/>
          <p:nvPr/>
        </p:nvSpPr>
        <p:spPr>
          <a:xfrm rot="0">
            <a:off x="2225953" y="866775"/>
            <a:ext cx="14130219"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PRODUCT DISCOUNT DETAILS </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306428" y="3043266"/>
            <a:ext cx="12059591" cy="6970420"/>
          </a:xfrm>
          <a:custGeom>
            <a:avLst/>
            <a:gdLst/>
            <a:ahLst/>
            <a:cxnLst/>
            <a:rect r="r" b="b" t="t" l="l"/>
            <a:pathLst>
              <a:path h="6970420" w="12059591">
                <a:moveTo>
                  <a:pt x="0" y="0"/>
                </a:moveTo>
                <a:lnTo>
                  <a:pt x="12059592" y="0"/>
                </a:lnTo>
                <a:lnTo>
                  <a:pt x="12059592" y="6970419"/>
                </a:lnTo>
                <a:lnTo>
                  <a:pt x="0" y="6970419"/>
                </a:lnTo>
                <a:lnTo>
                  <a:pt x="0" y="0"/>
                </a:lnTo>
                <a:close/>
              </a:path>
            </a:pathLst>
          </a:custGeom>
          <a:blipFill>
            <a:blip r:embed="rId10"/>
            <a:stretch>
              <a:fillRect l="-22365" t="0" r="-16077" b="0"/>
            </a:stretch>
          </a:blipFill>
        </p:spPr>
      </p:sp>
      <p:sp>
        <p:nvSpPr>
          <p:cNvPr name="TextBox 14" id="14"/>
          <p:cNvSpPr txBox="true"/>
          <p:nvPr/>
        </p:nvSpPr>
        <p:spPr>
          <a:xfrm rot="0">
            <a:off x="3106890" y="831390"/>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TRADER LOGIN(ORACLE)</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727328" y="3319977"/>
            <a:ext cx="8201746" cy="3752299"/>
          </a:xfrm>
          <a:custGeom>
            <a:avLst/>
            <a:gdLst/>
            <a:ahLst/>
            <a:cxnLst/>
            <a:rect r="r" b="b" t="t" l="l"/>
            <a:pathLst>
              <a:path h="3752299" w="8201746">
                <a:moveTo>
                  <a:pt x="0" y="0"/>
                </a:moveTo>
                <a:lnTo>
                  <a:pt x="8201746" y="0"/>
                </a:lnTo>
                <a:lnTo>
                  <a:pt x="8201746" y="3752299"/>
                </a:lnTo>
                <a:lnTo>
                  <a:pt x="0" y="3752299"/>
                </a:lnTo>
                <a:lnTo>
                  <a:pt x="0" y="0"/>
                </a:lnTo>
                <a:close/>
              </a:path>
            </a:pathLst>
          </a:custGeom>
          <a:blipFill>
            <a:blip r:embed="rId10"/>
            <a:stretch>
              <a:fillRect l="0" t="0" r="0" b="0"/>
            </a:stretch>
          </a:blipFill>
        </p:spPr>
      </p:sp>
      <p:sp>
        <p:nvSpPr>
          <p:cNvPr name="Freeform 14" id="14"/>
          <p:cNvSpPr/>
          <p:nvPr/>
        </p:nvSpPr>
        <p:spPr>
          <a:xfrm flipH="false" flipV="false" rot="0">
            <a:off x="9320363" y="3415598"/>
            <a:ext cx="7313356" cy="3656678"/>
          </a:xfrm>
          <a:custGeom>
            <a:avLst/>
            <a:gdLst/>
            <a:ahLst/>
            <a:cxnLst/>
            <a:rect r="r" b="b" t="t" l="l"/>
            <a:pathLst>
              <a:path h="3656678" w="7313356">
                <a:moveTo>
                  <a:pt x="0" y="0"/>
                </a:moveTo>
                <a:lnTo>
                  <a:pt x="7313356" y="0"/>
                </a:lnTo>
                <a:lnTo>
                  <a:pt x="7313356" y="3656678"/>
                </a:lnTo>
                <a:lnTo>
                  <a:pt x="0" y="3656678"/>
                </a:lnTo>
                <a:lnTo>
                  <a:pt x="0" y="0"/>
                </a:lnTo>
                <a:close/>
              </a:path>
            </a:pathLst>
          </a:custGeom>
          <a:blipFill>
            <a:blip r:embed="rId11"/>
            <a:stretch>
              <a:fillRect l="0" t="0" r="0" b="0"/>
            </a:stretch>
          </a:blipFill>
        </p:spPr>
      </p:sp>
      <p:sp>
        <p:nvSpPr>
          <p:cNvPr name="TextBox 15" id="15"/>
          <p:cNvSpPr txBox="true"/>
          <p:nvPr/>
        </p:nvSpPr>
        <p:spPr>
          <a:xfrm rot="0">
            <a:off x="2131786" y="1368327"/>
            <a:ext cx="14375626" cy="1385196"/>
          </a:xfrm>
          <a:prstGeom prst="rect">
            <a:avLst/>
          </a:prstGeom>
        </p:spPr>
        <p:txBody>
          <a:bodyPr anchor="t" rtlCol="false" tIns="0" lIns="0" bIns="0" rIns="0">
            <a:spAutoFit/>
          </a:bodyPr>
          <a:lstStyle/>
          <a:p>
            <a:pPr algn="ctr">
              <a:lnSpc>
                <a:spcPts val="11325"/>
              </a:lnSpc>
            </a:pPr>
            <a:r>
              <a:rPr lang="en-US" sz="8089">
                <a:solidFill>
                  <a:srgbClr val="2F3954"/>
                </a:solidFill>
                <a:latin typeface="Sniglet"/>
                <a:ea typeface="Sniglet"/>
                <a:cs typeface="Sniglet"/>
                <a:sym typeface="Sniglet"/>
              </a:rPr>
              <a:t>TRADER DASHBOARD</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493371" y="2579527"/>
            <a:ext cx="11301259" cy="5127946"/>
          </a:xfrm>
          <a:custGeom>
            <a:avLst/>
            <a:gdLst/>
            <a:ahLst/>
            <a:cxnLst/>
            <a:rect r="r" b="b" t="t" l="l"/>
            <a:pathLst>
              <a:path h="5127946" w="11301259">
                <a:moveTo>
                  <a:pt x="0" y="0"/>
                </a:moveTo>
                <a:lnTo>
                  <a:pt x="11301258" y="0"/>
                </a:lnTo>
                <a:lnTo>
                  <a:pt x="11301258" y="5127946"/>
                </a:lnTo>
                <a:lnTo>
                  <a:pt x="0" y="5127946"/>
                </a:lnTo>
                <a:lnTo>
                  <a:pt x="0" y="0"/>
                </a:lnTo>
                <a:close/>
              </a:path>
            </a:pathLst>
          </a:custGeom>
          <a:blipFill>
            <a:blip r:embed="rId10"/>
            <a:stretch>
              <a:fillRect l="0" t="0" r="0"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PRODUCT DETAIL</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Freeform 13" id="13"/>
          <p:cNvSpPr/>
          <p:nvPr/>
        </p:nvSpPr>
        <p:spPr>
          <a:xfrm flipH="false" flipV="false" rot="0">
            <a:off x="1028700" y="4069657"/>
            <a:ext cx="15578113" cy="4400817"/>
          </a:xfrm>
          <a:custGeom>
            <a:avLst/>
            <a:gdLst/>
            <a:ahLst/>
            <a:cxnLst/>
            <a:rect r="r" b="b" t="t" l="l"/>
            <a:pathLst>
              <a:path h="4400817" w="15578113">
                <a:moveTo>
                  <a:pt x="0" y="0"/>
                </a:moveTo>
                <a:lnTo>
                  <a:pt x="15578113" y="0"/>
                </a:lnTo>
                <a:lnTo>
                  <a:pt x="15578113" y="4400816"/>
                </a:lnTo>
                <a:lnTo>
                  <a:pt x="0" y="4400816"/>
                </a:lnTo>
                <a:lnTo>
                  <a:pt x="0" y="0"/>
                </a:lnTo>
                <a:close/>
              </a:path>
            </a:pathLst>
          </a:custGeom>
          <a:blipFill>
            <a:blip r:embed="rId10"/>
            <a:stretch>
              <a:fillRect l="0" t="0" r="0" b="0"/>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49</a:t>
            </a:r>
          </a:p>
        </p:txBody>
      </p:sp>
      <p:sp>
        <p:nvSpPr>
          <p:cNvPr name="TextBox 15" id="15"/>
          <p:cNvSpPr txBox="true"/>
          <p:nvPr/>
        </p:nvSpPr>
        <p:spPr>
          <a:xfrm rot="0">
            <a:off x="4016089" y="1308464"/>
            <a:ext cx="9091493"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CUSTOMER DETAIL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2453041" y="2664377"/>
            <a:ext cx="6454545" cy="6744736"/>
          </a:xfrm>
          <a:custGeom>
            <a:avLst/>
            <a:gdLst/>
            <a:ahLst/>
            <a:cxnLst/>
            <a:rect r="r" b="b" t="t" l="l"/>
            <a:pathLst>
              <a:path h="6744736" w="6454545">
                <a:moveTo>
                  <a:pt x="0" y="0"/>
                </a:moveTo>
                <a:lnTo>
                  <a:pt x="6454545" y="0"/>
                </a:lnTo>
                <a:lnTo>
                  <a:pt x="6454545" y="6744735"/>
                </a:lnTo>
                <a:lnTo>
                  <a:pt x="0" y="6744735"/>
                </a:lnTo>
                <a:lnTo>
                  <a:pt x="0" y="0"/>
                </a:lnTo>
                <a:close/>
              </a:path>
            </a:pathLst>
          </a:custGeom>
          <a:blipFill>
            <a:blip r:embed="rId10"/>
            <a:stretch>
              <a:fillRect l="0" t="0" r="0" b="0"/>
            </a:stretch>
          </a:blipFill>
        </p:spPr>
      </p:sp>
      <p:sp>
        <p:nvSpPr>
          <p:cNvPr name="Freeform 14" id="14"/>
          <p:cNvSpPr/>
          <p:nvPr/>
        </p:nvSpPr>
        <p:spPr>
          <a:xfrm flipH="false" flipV="false" rot="0">
            <a:off x="9336211" y="3503862"/>
            <a:ext cx="7614954" cy="4938962"/>
          </a:xfrm>
          <a:custGeom>
            <a:avLst/>
            <a:gdLst/>
            <a:ahLst/>
            <a:cxnLst/>
            <a:rect r="r" b="b" t="t" l="l"/>
            <a:pathLst>
              <a:path h="4938962" w="7614954">
                <a:moveTo>
                  <a:pt x="0" y="0"/>
                </a:moveTo>
                <a:lnTo>
                  <a:pt x="7614954" y="0"/>
                </a:lnTo>
                <a:lnTo>
                  <a:pt x="7614954" y="4938962"/>
                </a:lnTo>
                <a:lnTo>
                  <a:pt x="0" y="4938962"/>
                </a:lnTo>
                <a:lnTo>
                  <a:pt x="0" y="0"/>
                </a:lnTo>
                <a:close/>
              </a:path>
            </a:pathLst>
          </a:custGeom>
          <a:blipFill>
            <a:blip r:embed="rId11"/>
            <a:stretch>
              <a:fillRect l="-6015" t="-10250" r="-7817" b="-13667"/>
            </a:stretch>
          </a:blipFill>
        </p:spPr>
      </p:sp>
      <p:sp>
        <p:nvSpPr>
          <p:cNvPr name="TextBox 15" id="15"/>
          <p:cNvSpPr txBox="true"/>
          <p:nvPr/>
        </p:nvSpPr>
        <p:spPr>
          <a:xfrm rot="0">
            <a:off x="3426949" y="876300"/>
            <a:ext cx="9462571" cy="1474512"/>
          </a:xfrm>
          <a:prstGeom prst="rect">
            <a:avLst/>
          </a:prstGeom>
        </p:spPr>
        <p:txBody>
          <a:bodyPr anchor="t" rtlCol="false" tIns="0" lIns="0" bIns="0" rIns="0">
            <a:spAutoFit/>
          </a:bodyPr>
          <a:lstStyle/>
          <a:p>
            <a:pPr algn="l">
              <a:lnSpc>
                <a:spcPts val="12177"/>
              </a:lnSpc>
            </a:pPr>
            <a:r>
              <a:rPr lang="en-US" sz="8698">
                <a:solidFill>
                  <a:srgbClr val="2F3954"/>
                </a:solidFill>
                <a:latin typeface="Sniglet"/>
                <a:ea typeface="Sniglet"/>
                <a:cs typeface="Sniglet"/>
                <a:sym typeface="Sniglet"/>
              </a:rPr>
              <a:t>PROJECT CHARTER</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Freeform 13" id="13"/>
          <p:cNvSpPr/>
          <p:nvPr/>
        </p:nvSpPr>
        <p:spPr>
          <a:xfrm flipH="false" flipV="false" rot="0">
            <a:off x="1690717" y="3375317"/>
            <a:ext cx="13817562" cy="4963818"/>
          </a:xfrm>
          <a:custGeom>
            <a:avLst/>
            <a:gdLst/>
            <a:ahLst/>
            <a:cxnLst/>
            <a:rect r="r" b="b" t="t" l="l"/>
            <a:pathLst>
              <a:path h="4963818" w="13817562">
                <a:moveTo>
                  <a:pt x="0" y="0"/>
                </a:moveTo>
                <a:lnTo>
                  <a:pt x="13817562" y="0"/>
                </a:lnTo>
                <a:lnTo>
                  <a:pt x="13817562" y="4963818"/>
                </a:lnTo>
                <a:lnTo>
                  <a:pt x="0" y="4963818"/>
                </a:lnTo>
                <a:lnTo>
                  <a:pt x="0" y="0"/>
                </a:lnTo>
                <a:close/>
              </a:path>
            </a:pathLst>
          </a:custGeom>
          <a:blipFill>
            <a:blip r:embed="rId10"/>
            <a:stretch>
              <a:fillRect l="0" t="0" r="-23004" b="-32681"/>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50</a:t>
            </a:r>
          </a:p>
        </p:txBody>
      </p:sp>
      <p:sp>
        <p:nvSpPr>
          <p:cNvPr name="TextBox 15" id="15"/>
          <p:cNvSpPr txBox="true"/>
          <p:nvPr/>
        </p:nvSpPr>
        <p:spPr>
          <a:xfrm rot="0">
            <a:off x="3465305" y="988402"/>
            <a:ext cx="11070313"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TRADER SHOP DETAILS </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Freeform 13" id="13"/>
          <p:cNvSpPr/>
          <p:nvPr/>
        </p:nvSpPr>
        <p:spPr>
          <a:xfrm flipH="false" flipV="false" rot="0">
            <a:off x="1028700" y="3612254"/>
            <a:ext cx="16394847" cy="4433496"/>
          </a:xfrm>
          <a:custGeom>
            <a:avLst/>
            <a:gdLst/>
            <a:ahLst/>
            <a:cxnLst/>
            <a:rect r="r" b="b" t="t" l="l"/>
            <a:pathLst>
              <a:path h="4433496" w="16394847">
                <a:moveTo>
                  <a:pt x="0" y="0"/>
                </a:moveTo>
                <a:lnTo>
                  <a:pt x="16394847" y="0"/>
                </a:lnTo>
                <a:lnTo>
                  <a:pt x="16394847" y="4433496"/>
                </a:lnTo>
                <a:lnTo>
                  <a:pt x="0" y="4433496"/>
                </a:lnTo>
                <a:lnTo>
                  <a:pt x="0" y="0"/>
                </a:lnTo>
                <a:close/>
              </a:path>
            </a:pathLst>
          </a:custGeom>
          <a:blipFill>
            <a:blip r:embed="rId10"/>
            <a:stretch>
              <a:fillRect l="-20289" t="-13037" r="0" b="-58775"/>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51</a:t>
            </a:r>
          </a:p>
        </p:txBody>
      </p:sp>
      <p:sp>
        <p:nvSpPr>
          <p:cNvPr name="TextBox 15" id="15"/>
          <p:cNvSpPr txBox="true"/>
          <p:nvPr/>
        </p:nvSpPr>
        <p:spPr>
          <a:xfrm rot="0">
            <a:off x="3231713" y="904335"/>
            <a:ext cx="11824574" cy="2600583"/>
          </a:xfrm>
          <a:prstGeom prst="rect">
            <a:avLst/>
          </a:prstGeom>
        </p:spPr>
        <p:txBody>
          <a:bodyPr anchor="t" rtlCol="false" tIns="0" lIns="0" bIns="0" rIns="0">
            <a:spAutoFit/>
          </a:bodyPr>
          <a:lstStyle/>
          <a:p>
            <a:pPr algn="ctr">
              <a:lnSpc>
                <a:spcPts val="10485"/>
              </a:lnSpc>
            </a:pPr>
            <a:r>
              <a:rPr lang="en-US" sz="7489">
                <a:solidFill>
                  <a:srgbClr val="000000"/>
                </a:solidFill>
                <a:latin typeface="Sniglet"/>
                <a:ea typeface="Sniglet"/>
                <a:cs typeface="Sniglet"/>
                <a:sym typeface="Sniglet"/>
              </a:rPr>
              <a:t>PRODUCT RATE AND REVIEW </a:t>
            </a:r>
          </a:p>
          <a:p>
            <a:pPr algn="ctr">
              <a:lnSpc>
                <a:spcPts val="10485"/>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Freeform 13" id="13"/>
          <p:cNvSpPr/>
          <p:nvPr/>
        </p:nvSpPr>
        <p:spPr>
          <a:xfrm flipH="false" flipV="false" rot="0">
            <a:off x="1865018" y="2776213"/>
            <a:ext cx="13698864" cy="6335724"/>
          </a:xfrm>
          <a:custGeom>
            <a:avLst/>
            <a:gdLst/>
            <a:ahLst/>
            <a:cxnLst/>
            <a:rect r="r" b="b" t="t" l="l"/>
            <a:pathLst>
              <a:path h="6335724" w="13698864">
                <a:moveTo>
                  <a:pt x="0" y="0"/>
                </a:moveTo>
                <a:lnTo>
                  <a:pt x="13698864" y="0"/>
                </a:lnTo>
                <a:lnTo>
                  <a:pt x="13698864" y="6335724"/>
                </a:lnTo>
                <a:lnTo>
                  <a:pt x="0" y="6335724"/>
                </a:lnTo>
                <a:lnTo>
                  <a:pt x="0" y="0"/>
                </a:lnTo>
                <a:close/>
              </a:path>
            </a:pathLst>
          </a:custGeom>
          <a:blipFill>
            <a:blip r:embed="rId10"/>
            <a:stretch>
              <a:fillRect l="0" t="0" r="0" b="0"/>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52</a:t>
            </a:r>
          </a:p>
        </p:txBody>
      </p:sp>
      <p:sp>
        <p:nvSpPr>
          <p:cNvPr name="TextBox 15" id="15"/>
          <p:cNvSpPr txBox="true"/>
          <p:nvPr/>
        </p:nvSpPr>
        <p:spPr>
          <a:xfrm rot="0">
            <a:off x="5942457" y="150044"/>
            <a:ext cx="4343757" cy="1576338"/>
          </a:xfrm>
          <a:prstGeom prst="rect">
            <a:avLst/>
          </a:prstGeom>
        </p:spPr>
        <p:txBody>
          <a:bodyPr anchor="t" rtlCol="false" tIns="0" lIns="0" bIns="0" rIns="0">
            <a:spAutoFit/>
          </a:bodyPr>
          <a:lstStyle/>
          <a:p>
            <a:pPr algn="ctr">
              <a:lnSpc>
                <a:spcPts val="12865"/>
              </a:lnSpc>
              <a:spcBef>
                <a:spcPct val="0"/>
              </a:spcBef>
            </a:pPr>
            <a:r>
              <a:rPr lang="en-US" sz="9189">
                <a:solidFill>
                  <a:srgbClr val="000000"/>
                </a:solidFill>
                <a:latin typeface="Sniglet"/>
                <a:ea typeface="Sniglet"/>
                <a:cs typeface="Sniglet"/>
                <a:sym typeface="Sniglet"/>
              </a:rPr>
              <a:t>REPORT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53</a:t>
            </a:r>
          </a:p>
        </p:txBody>
      </p:sp>
      <p:sp>
        <p:nvSpPr>
          <p:cNvPr name="TextBox 14" id="14"/>
          <p:cNvSpPr txBox="true"/>
          <p:nvPr/>
        </p:nvSpPr>
        <p:spPr>
          <a:xfrm rot="0">
            <a:off x="4814099" y="4035724"/>
            <a:ext cx="8987249" cy="1633775"/>
          </a:xfrm>
          <a:prstGeom prst="rect">
            <a:avLst/>
          </a:prstGeom>
        </p:spPr>
        <p:txBody>
          <a:bodyPr anchor="t" rtlCol="false" tIns="0" lIns="0" bIns="0" rIns="0">
            <a:spAutoFit/>
          </a:bodyPr>
          <a:lstStyle/>
          <a:p>
            <a:pPr algn="ctr">
              <a:lnSpc>
                <a:spcPts val="13378"/>
              </a:lnSpc>
              <a:spcBef>
                <a:spcPct val="0"/>
              </a:spcBef>
            </a:pPr>
            <a:r>
              <a:rPr lang="en-US" sz="9556">
                <a:solidFill>
                  <a:srgbClr val="000000"/>
                </a:solidFill>
                <a:latin typeface="Sniglet"/>
                <a:ea typeface="Sniglet"/>
                <a:cs typeface="Sniglet"/>
                <a:sym typeface="Sniglet"/>
              </a:rPr>
              <a:t>IOT INTEGRATION</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54</a:t>
            </a:r>
          </a:p>
        </p:txBody>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3"/>
            <a:stretch>
              <a:fillRect l="0" t="0" r="0" b="0"/>
            </a:stretch>
          </a:blipFill>
        </p:spPr>
      </p:sp>
      <p:sp>
        <p:nvSpPr>
          <p:cNvPr name="Freeform 5" id="5"/>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4"/>
            <a:stretch>
              <a:fillRect l="0" t="0" r="0" b="0"/>
            </a:stretch>
          </a:blipFill>
        </p:spPr>
      </p:sp>
      <p:sp>
        <p:nvSpPr>
          <p:cNvPr name="Freeform 6" id="6"/>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5"/>
            <a:stretch>
              <a:fillRect l="0" t="0" r="0" b="0"/>
            </a:stretch>
          </a:blipFill>
        </p:spPr>
      </p:sp>
      <p:sp>
        <p:nvSpPr>
          <p:cNvPr name="Freeform 7" id="7"/>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6"/>
            <a:stretch>
              <a:fillRect l="0" t="0" r="0" b="0"/>
            </a:stretch>
          </a:blipFill>
        </p:spPr>
      </p:sp>
      <p:sp>
        <p:nvSpPr>
          <p:cNvPr name="Freeform 8" id="8"/>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7"/>
            <a:stretch>
              <a:fillRect l="0" t="0" r="0" b="0"/>
            </a:stretch>
          </a:blipFill>
        </p:spPr>
      </p:sp>
      <p:sp>
        <p:nvSpPr>
          <p:cNvPr name="Freeform 9" id="9"/>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7"/>
            <a:stretch>
              <a:fillRect l="0" t="0" r="0" b="0"/>
            </a:stretch>
          </a:blipFill>
        </p:spPr>
      </p:sp>
      <p:sp>
        <p:nvSpPr>
          <p:cNvPr name="Freeform 10" id="10"/>
          <p:cNvSpPr/>
          <p:nvPr/>
        </p:nvSpPr>
        <p:spPr>
          <a:xfrm flipH="false" flipV="false" rot="0">
            <a:off x="4943304" y="5354668"/>
            <a:ext cx="2656469" cy="2376251"/>
          </a:xfrm>
          <a:custGeom>
            <a:avLst/>
            <a:gdLst/>
            <a:ahLst/>
            <a:cxnLst/>
            <a:rect r="r" b="b" t="t" l="l"/>
            <a:pathLst>
              <a:path h="2376251" w="2656469">
                <a:moveTo>
                  <a:pt x="0" y="0"/>
                </a:moveTo>
                <a:lnTo>
                  <a:pt x="2656469" y="0"/>
                </a:lnTo>
                <a:lnTo>
                  <a:pt x="2656469" y="2376251"/>
                </a:lnTo>
                <a:lnTo>
                  <a:pt x="0" y="2376251"/>
                </a:lnTo>
                <a:lnTo>
                  <a:pt x="0" y="0"/>
                </a:lnTo>
                <a:close/>
              </a:path>
            </a:pathLst>
          </a:custGeom>
          <a:blipFill>
            <a:blip r:embed="rId8"/>
            <a:stretch>
              <a:fillRect l="0" t="0" r="0" b="0"/>
            </a:stretch>
          </a:blipFill>
        </p:spPr>
      </p:sp>
      <p:sp>
        <p:nvSpPr>
          <p:cNvPr name="Freeform 11" id="11"/>
          <p:cNvSpPr/>
          <p:nvPr/>
        </p:nvSpPr>
        <p:spPr>
          <a:xfrm flipH="false" flipV="false" rot="0">
            <a:off x="12039546" y="5354668"/>
            <a:ext cx="2277241" cy="2376251"/>
          </a:xfrm>
          <a:custGeom>
            <a:avLst/>
            <a:gdLst/>
            <a:ahLst/>
            <a:cxnLst/>
            <a:rect r="r" b="b" t="t" l="l"/>
            <a:pathLst>
              <a:path h="2376251" w="2277241">
                <a:moveTo>
                  <a:pt x="0" y="0"/>
                </a:moveTo>
                <a:lnTo>
                  <a:pt x="2277241" y="0"/>
                </a:lnTo>
                <a:lnTo>
                  <a:pt x="2277241" y="2376251"/>
                </a:lnTo>
                <a:lnTo>
                  <a:pt x="0" y="2376251"/>
                </a:lnTo>
                <a:lnTo>
                  <a:pt x="0" y="0"/>
                </a:lnTo>
                <a:close/>
              </a:path>
            </a:pathLst>
          </a:custGeom>
          <a:blipFill>
            <a:blip r:embed="rId9"/>
            <a:stretch>
              <a:fillRect l="0" t="0" r="0" b="0"/>
            </a:stretch>
          </a:blipFill>
        </p:spPr>
      </p:sp>
      <p:sp>
        <p:nvSpPr>
          <p:cNvPr name="TextBox 12" id="12"/>
          <p:cNvSpPr txBox="true"/>
          <p:nvPr/>
        </p:nvSpPr>
        <p:spPr>
          <a:xfrm rot="0">
            <a:off x="4833383" y="1038608"/>
            <a:ext cx="8305800"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IOT INTEGRATION </a:t>
            </a:r>
          </a:p>
        </p:txBody>
      </p:sp>
      <p:sp>
        <p:nvSpPr>
          <p:cNvPr name="TextBox 13" id="13"/>
          <p:cNvSpPr txBox="true"/>
          <p:nvPr/>
        </p:nvSpPr>
        <p:spPr>
          <a:xfrm rot="0">
            <a:off x="6444046" y="2833459"/>
            <a:ext cx="4310905" cy="626730"/>
          </a:xfrm>
          <a:prstGeom prst="rect">
            <a:avLst/>
          </a:prstGeom>
        </p:spPr>
        <p:txBody>
          <a:bodyPr anchor="t" rtlCol="false" tIns="0" lIns="0" bIns="0" rIns="0">
            <a:spAutoFit/>
          </a:bodyPr>
          <a:lstStyle/>
          <a:p>
            <a:pPr algn="just">
              <a:lnSpc>
                <a:spcPts val="5168"/>
              </a:lnSpc>
            </a:pPr>
            <a:r>
              <a:rPr lang="en-US" sz="3691">
                <a:solidFill>
                  <a:srgbClr val="000000"/>
                </a:solidFill>
                <a:latin typeface="Sniglet"/>
                <a:ea typeface="Sniglet"/>
                <a:cs typeface="Sniglet"/>
                <a:sym typeface="Sniglet"/>
              </a:rPr>
              <a:t>DEVICES USED IN IOT </a:t>
            </a:r>
          </a:p>
        </p:txBody>
      </p:sp>
      <p:sp>
        <p:nvSpPr>
          <p:cNvPr name="TextBox 14" id="14"/>
          <p:cNvSpPr txBox="true"/>
          <p:nvPr/>
        </p:nvSpPr>
        <p:spPr>
          <a:xfrm rot="0">
            <a:off x="4652395" y="4241239"/>
            <a:ext cx="3238286" cy="576747"/>
          </a:xfrm>
          <a:prstGeom prst="rect">
            <a:avLst/>
          </a:prstGeom>
        </p:spPr>
        <p:txBody>
          <a:bodyPr anchor="t" rtlCol="false" tIns="0" lIns="0" bIns="0" rIns="0">
            <a:spAutoFit/>
          </a:bodyPr>
          <a:lstStyle/>
          <a:p>
            <a:pPr algn="ctr">
              <a:lnSpc>
                <a:spcPts val="4735"/>
              </a:lnSpc>
              <a:spcBef>
                <a:spcPct val="0"/>
              </a:spcBef>
            </a:pPr>
            <a:r>
              <a:rPr lang="en-US" sz="3382">
                <a:solidFill>
                  <a:srgbClr val="000000"/>
                </a:solidFill>
                <a:latin typeface="Canva Sans"/>
                <a:ea typeface="Canva Sans"/>
                <a:cs typeface="Canva Sans"/>
                <a:sym typeface="Canva Sans"/>
              </a:rPr>
              <a:t>Arduino Uno R3</a:t>
            </a:r>
          </a:p>
        </p:txBody>
      </p:sp>
      <p:sp>
        <p:nvSpPr>
          <p:cNvPr name="TextBox 15" id="15"/>
          <p:cNvSpPr txBox="true"/>
          <p:nvPr/>
        </p:nvSpPr>
        <p:spPr>
          <a:xfrm rot="0">
            <a:off x="11780344" y="4241239"/>
            <a:ext cx="2521277" cy="576747"/>
          </a:xfrm>
          <a:prstGeom prst="rect">
            <a:avLst/>
          </a:prstGeom>
        </p:spPr>
        <p:txBody>
          <a:bodyPr anchor="t" rtlCol="false" tIns="0" lIns="0" bIns="0" rIns="0">
            <a:spAutoFit/>
          </a:bodyPr>
          <a:lstStyle/>
          <a:p>
            <a:pPr algn="ctr">
              <a:lnSpc>
                <a:spcPts val="4735"/>
              </a:lnSpc>
              <a:spcBef>
                <a:spcPct val="0"/>
              </a:spcBef>
            </a:pPr>
            <a:r>
              <a:rPr lang="en-US" sz="3382">
                <a:solidFill>
                  <a:srgbClr val="000000"/>
                </a:solidFill>
                <a:latin typeface="Canva Sans"/>
                <a:ea typeface="Canva Sans"/>
                <a:cs typeface="Canva Sans"/>
                <a:sym typeface="Canva Sans"/>
              </a:rPr>
              <a:t>RFID Sensor</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5F8F1"/>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55</a:t>
            </a:r>
          </a:p>
        </p:txBody>
      </p:sp>
      <p:sp>
        <p:nvSpPr>
          <p:cNvPr name="Freeform 3" id="3"/>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2"/>
            <a:stretch>
              <a:fillRect l="0" t="0" r="0" b="0"/>
            </a:stretch>
          </a:blipFill>
        </p:spPr>
      </p:sp>
      <p:sp>
        <p:nvSpPr>
          <p:cNvPr name="Freeform 4" id="4"/>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3"/>
            <a:stretch>
              <a:fillRect l="0" t="0" r="0" b="0"/>
            </a:stretch>
          </a:blipFill>
        </p:spPr>
      </p:sp>
      <p:sp>
        <p:nvSpPr>
          <p:cNvPr name="Freeform 5" id="5"/>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4"/>
            <a:stretch>
              <a:fillRect l="0" t="0" r="0" b="0"/>
            </a:stretch>
          </a:blipFill>
        </p:spPr>
      </p:sp>
      <p:sp>
        <p:nvSpPr>
          <p:cNvPr name="Freeform 6" id="6"/>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5"/>
            <a:stretch>
              <a:fillRect l="0" t="0" r="0" b="0"/>
            </a:stretch>
          </a:blipFill>
        </p:spPr>
      </p:sp>
      <p:sp>
        <p:nvSpPr>
          <p:cNvPr name="Freeform 7" id="7"/>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6"/>
            <a:stretch>
              <a:fillRect l="0" t="0" r="0" b="0"/>
            </a:stretch>
          </a:blipFill>
        </p:spPr>
      </p:sp>
      <p:sp>
        <p:nvSpPr>
          <p:cNvPr name="Freeform 8" id="8"/>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6"/>
            <a:stretch>
              <a:fillRect l="0" t="0" r="0" b="0"/>
            </a:stretch>
          </a:blipFill>
        </p:spPr>
      </p:sp>
      <p:sp>
        <p:nvSpPr>
          <p:cNvPr name="TextBox 9" id="9"/>
          <p:cNvSpPr txBox="true"/>
          <p:nvPr/>
        </p:nvSpPr>
        <p:spPr>
          <a:xfrm rot="0">
            <a:off x="4833383" y="1038608"/>
            <a:ext cx="8305800"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IOT INTEGRATION </a:t>
            </a:r>
          </a:p>
        </p:txBody>
      </p:sp>
      <p:sp>
        <p:nvSpPr>
          <p:cNvPr name="TextBox 10" id="10"/>
          <p:cNvSpPr txBox="true"/>
          <p:nvPr/>
        </p:nvSpPr>
        <p:spPr>
          <a:xfrm rot="0">
            <a:off x="2856602" y="3383023"/>
            <a:ext cx="12707280" cy="1172726"/>
          </a:xfrm>
          <a:prstGeom prst="rect">
            <a:avLst/>
          </a:prstGeom>
        </p:spPr>
        <p:txBody>
          <a:bodyPr anchor="t" rtlCol="false" tIns="0" lIns="0" bIns="0" rIns="0">
            <a:spAutoFit/>
          </a:bodyPr>
          <a:lstStyle/>
          <a:p>
            <a:pPr algn="ctr">
              <a:lnSpc>
                <a:spcPts val="4735"/>
              </a:lnSpc>
            </a:pPr>
            <a:r>
              <a:rPr lang="en-US" sz="3382">
                <a:solidFill>
                  <a:srgbClr val="000000"/>
                </a:solidFill>
                <a:latin typeface="Canva Sans"/>
                <a:ea typeface="Canva Sans"/>
                <a:cs typeface="Canva Sans"/>
                <a:sym typeface="Canva Sans"/>
              </a:rPr>
              <a:t>Aurdino connected with RFID Sensor with the help of male to </a:t>
            </a:r>
          </a:p>
          <a:p>
            <a:pPr algn="ctr">
              <a:lnSpc>
                <a:spcPts val="4735"/>
              </a:lnSpc>
              <a:spcBef>
                <a:spcPct val="0"/>
              </a:spcBef>
            </a:pPr>
            <a:r>
              <a:rPr lang="en-US" sz="3382">
                <a:solidFill>
                  <a:srgbClr val="000000"/>
                </a:solidFill>
                <a:latin typeface="Canva Sans"/>
                <a:ea typeface="Canva Sans"/>
                <a:cs typeface="Canva Sans"/>
                <a:sym typeface="Canva Sans"/>
              </a:rPr>
              <a:t>female wires</a:t>
            </a:r>
          </a:p>
        </p:txBody>
      </p:sp>
      <p:sp>
        <p:nvSpPr>
          <p:cNvPr name="TextBox 11" id="11"/>
          <p:cNvSpPr txBox="true"/>
          <p:nvPr/>
        </p:nvSpPr>
        <p:spPr>
          <a:xfrm rot="0">
            <a:off x="2269854" y="5907049"/>
            <a:ext cx="14367922" cy="1172726"/>
          </a:xfrm>
          <a:prstGeom prst="rect">
            <a:avLst/>
          </a:prstGeom>
        </p:spPr>
        <p:txBody>
          <a:bodyPr anchor="t" rtlCol="false" tIns="0" lIns="0" bIns="0" rIns="0">
            <a:spAutoFit/>
          </a:bodyPr>
          <a:lstStyle/>
          <a:p>
            <a:pPr algn="ctr">
              <a:lnSpc>
                <a:spcPts val="4735"/>
              </a:lnSpc>
            </a:pPr>
            <a:r>
              <a:rPr lang="en-US" sz="3382">
                <a:solidFill>
                  <a:srgbClr val="000000"/>
                </a:solidFill>
                <a:latin typeface="Canva Sans"/>
                <a:ea typeface="Canva Sans"/>
                <a:cs typeface="Canva Sans"/>
                <a:sym typeface="Canva Sans"/>
              </a:rPr>
              <a:t>After Scanning the card it send a API with product details and update </a:t>
            </a:r>
          </a:p>
          <a:p>
            <a:pPr algn="ctr">
              <a:lnSpc>
                <a:spcPts val="4735"/>
              </a:lnSpc>
              <a:spcBef>
                <a:spcPct val="0"/>
              </a:spcBef>
            </a:pPr>
            <a:r>
              <a:rPr lang="en-US" sz="3382">
                <a:solidFill>
                  <a:srgbClr val="000000"/>
                </a:solidFill>
                <a:latin typeface="Canva Sans"/>
                <a:ea typeface="Canva Sans"/>
                <a:cs typeface="Canva Sans"/>
                <a:sym typeface="Canva Sans"/>
              </a:rPr>
              <a:t>the product in the shop via triggers created at Oracle.</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5F8F1"/>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56</a:t>
            </a:r>
          </a:p>
        </p:txBody>
      </p:sp>
      <p:sp>
        <p:nvSpPr>
          <p:cNvPr name="Freeform 3" id="3"/>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2"/>
            <a:stretch>
              <a:fillRect l="0" t="0" r="0" b="0"/>
            </a:stretch>
          </a:blipFill>
        </p:spPr>
      </p:sp>
      <p:sp>
        <p:nvSpPr>
          <p:cNvPr name="Freeform 4" id="4"/>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3"/>
            <a:stretch>
              <a:fillRect l="0" t="0" r="0" b="0"/>
            </a:stretch>
          </a:blipFill>
        </p:spPr>
      </p:sp>
      <p:sp>
        <p:nvSpPr>
          <p:cNvPr name="Freeform 5" id="5"/>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4"/>
            <a:stretch>
              <a:fillRect l="0" t="0" r="0" b="0"/>
            </a:stretch>
          </a:blipFill>
        </p:spPr>
      </p:sp>
      <p:sp>
        <p:nvSpPr>
          <p:cNvPr name="Freeform 6" id="6"/>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5"/>
            <a:stretch>
              <a:fillRect l="0" t="0" r="0" b="0"/>
            </a:stretch>
          </a:blipFill>
        </p:spPr>
      </p:sp>
      <p:sp>
        <p:nvSpPr>
          <p:cNvPr name="Freeform 7" id="7"/>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6"/>
            <a:stretch>
              <a:fillRect l="0" t="0" r="0" b="0"/>
            </a:stretch>
          </a:blipFill>
        </p:spPr>
      </p:sp>
      <p:sp>
        <p:nvSpPr>
          <p:cNvPr name="Freeform 8" id="8"/>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6"/>
            <a:stretch>
              <a:fillRect l="0" t="0" r="0" b="0"/>
            </a:stretch>
          </a:blipFill>
        </p:spPr>
      </p:sp>
      <p:sp>
        <p:nvSpPr>
          <p:cNvPr name="TextBox 9" id="9"/>
          <p:cNvSpPr txBox="true"/>
          <p:nvPr/>
        </p:nvSpPr>
        <p:spPr>
          <a:xfrm rot="0">
            <a:off x="5545205" y="3991858"/>
            <a:ext cx="8604885"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ADMIN INTERFACE</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3242892" y="3355395"/>
            <a:ext cx="11802216" cy="6103182"/>
          </a:xfrm>
          <a:custGeom>
            <a:avLst/>
            <a:gdLst/>
            <a:ahLst/>
            <a:cxnLst/>
            <a:rect r="r" b="b" t="t" l="l"/>
            <a:pathLst>
              <a:path h="6103182" w="11802216">
                <a:moveTo>
                  <a:pt x="0" y="0"/>
                </a:moveTo>
                <a:lnTo>
                  <a:pt x="11802216" y="0"/>
                </a:lnTo>
                <a:lnTo>
                  <a:pt x="11802216" y="6103182"/>
                </a:lnTo>
                <a:lnTo>
                  <a:pt x="0" y="6103182"/>
                </a:lnTo>
                <a:lnTo>
                  <a:pt x="0" y="0"/>
                </a:lnTo>
                <a:close/>
              </a:path>
            </a:pathLst>
          </a:custGeom>
          <a:blipFill>
            <a:blip r:embed="rId10"/>
            <a:stretch>
              <a:fillRect l="-12428" t="0" r="-8183" b="0"/>
            </a:stretch>
          </a:blipFill>
        </p:spPr>
      </p:sp>
      <p:sp>
        <p:nvSpPr>
          <p:cNvPr name="TextBox 14" id="14"/>
          <p:cNvSpPr txBox="true"/>
          <p:nvPr/>
        </p:nvSpPr>
        <p:spPr>
          <a:xfrm rot="0">
            <a:off x="6377658" y="1098631"/>
            <a:ext cx="6345674"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ADMIN LOGIN </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57</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Freeform 13" id="13"/>
          <p:cNvSpPr/>
          <p:nvPr/>
        </p:nvSpPr>
        <p:spPr>
          <a:xfrm flipH="false" flipV="false" rot="0">
            <a:off x="2366407" y="3323303"/>
            <a:ext cx="13574236" cy="5769050"/>
          </a:xfrm>
          <a:custGeom>
            <a:avLst/>
            <a:gdLst/>
            <a:ahLst/>
            <a:cxnLst/>
            <a:rect r="r" b="b" t="t" l="l"/>
            <a:pathLst>
              <a:path h="5769050" w="13574236">
                <a:moveTo>
                  <a:pt x="0" y="0"/>
                </a:moveTo>
                <a:lnTo>
                  <a:pt x="13574236" y="0"/>
                </a:lnTo>
                <a:lnTo>
                  <a:pt x="13574236" y="5769050"/>
                </a:lnTo>
                <a:lnTo>
                  <a:pt x="0" y="5769050"/>
                </a:lnTo>
                <a:lnTo>
                  <a:pt x="0" y="0"/>
                </a:lnTo>
                <a:close/>
              </a:path>
            </a:pathLst>
          </a:custGeom>
          <a:blipFill>
            <a:blip r:embed="rId10"/>
            <a:stretch>
              <a:fillRect l="0" t="0" r="0" b="0"/>
            </a:stretch>
          </a:blipFill>
        </p:spPr>
      </p:sp>
      <p:sp>
        <p:nvSpPr>
          <p:cNvPr name="TextBox 14" id="14"/>
          <p:cNvSpPr txBox="true"/>
          <p:nvPr/>
        </p:nvSpPr>
        <p:spPr>
          <a:xfrm rot="0">
            <a:off x="4260615" y="1089370"/>
            <a:ext cx="9067443"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ADMIN HOME PAGE </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58</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2676117" y="2683697"/>
            <a:ext cx="12200705" cy="5932593"/>
          </a:xfrm>
          <a:custGeom>
            <a:avLst/>
            <a:gdLst/>
            <a:ahLst/>
            <a:cxnLst/>
            <a:rect r="r" b="b" t="t" l="l"/>
            <a:pathLst>
              <a:path h="5932593" w="12200705">
                <a:moveTo>
                  <a:pt x="0" y="0"/>
                </a:moveTo>
                <a:lnTo>
                  <a:pt x="12200704" y="0"/>
                </a:lnTo>
                <a:lnTo>
                  <a:pt x="12200704" y="5932592"/>
                </a:lnTo>
                <a:lnTo>
                  <a:pt x="0" y="5932592"/>
                </a:lnTo>
                <a:lnTo>
                  <a:pt x="0" y="0"/>
                </a:lnTo>
                <a:close/>
              </a:path>
            </a:pathLst>
          </a:custGeom>
          <a:blipFill>
            <a:blip r:embed="rId10"/>
            <a:stretch>
              <a:fillRect l="0" t="0" r="0" b="0"/>
            </a:stretch>
          </a:blipFill>
        </p:spPr>
      </p:sp>
      <p:sp>
        <p:nvSpPr>
          <p:cNvPr name="TextBox 14" id="14"/>
          <p:cNvSpPr txBox="true"/>
          <p:nvPr/>
        </p:nvSpPr>
        <p:spPr>
          <a:xfrm rot="0">
            <a:off x="2476578" y="669376"/>
            <a:ext cx="1225913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ADMIN DASHBOARD</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3099571" y="3951613"/>
            <a:ext cx="11453010"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PLANNING PHASE</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2601142" y="3693372"/>
            <a:ext cx="12533812" cy="5389539"/>
          </a:xfrm>
          <a:custGeom>
            <a:avLst/>
            <a:gdLst/>
            <a:ahLst/>
            <a:cxnLst/>
            <a:rect r="r" b="b" t="t" l="l"/>
            <a:pathLst>
              <a:path h="5389539" w="12533812">
                <a:moveTo>
                  <a:pt x="0" y="0"/>
                </a:moveTo>
                <a:lnTo>
                  <a:pt x="12533812" y="0"/>
                </a:lnTo>
                <a:lnTo>
                  <a:pt x="12533812" y="5389540"/>
                </a:lnTo>
                <a:lnTo>
                  <a:pt x="0" y="5389540"/>
                </a:lnTo>
                <a:lnTo>
                  <a:pt x="0" y="0"/>
                </a:lnTo>
                <a:close/>
              </a:path>
            </a:pathLst>
          </a:custGeom>
          <a:blipFill>
            <a:blip r:embed="rId10"/>
            <a:stretch>
              <a:fillRect l="0" t="0" r="0" b="0"/>
            </a:stretch>
          </a:blipFill>
        </p:spPr>
      </p:sp>
      <p:sp>
        <p:nvSpPr>
          <p:cNvPr name="TextBox 14" id="14"/>
          <p:cNvSpPr txBox="true"/>
          <p:nvPr/>
        </p:nvSpPr>
        <p:spPr>
          <a:xfrm rot="0">
            <a:off x="2128583" y="1409604"/>
            <a:ext cx="14030834" cy="1302643"/>
          </a:xfrm>
          <a:prstGeom prst="rect">
            <a:avLst/>
          </a:prstGeom>
        </p:spPr>
        <p:txBody>
          <a:bodyPr anchor="t" rtlCol="false" tIns="0" lIns="0" bIns="0" rIns="0">
            <a:spAutoFit/>
          </a:bodyPr>
          <a:lstStyle/>
          <a:p>
            <a:pPr algn="ctr">
              <a:lnSpc>
                <a:spcPts val="10625"/>
              </a:lnSpc>
            </a:pPr>
            <a:r>
              <a:rPr lang="en-US" sz="7589">
                <a:solidFill>
                  <a:srgbClr val="2F3954"/>
                </a:solidFill>
                <a:latin typeface="Sniglet"/>
                <a:ea typeface="Sniglet"/>
                <a:cs typeface="Sniglet"/>
                <a:sym typeface="Sniglet"/>
              </a:rPr>
              <a:t>PRODUCT AND DISCOUNT DETAIL </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60</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Freeform 13" id="13"/>
          <p:cNvSpPr/>
          <p:nvPr/>
        </p:nvSpPr>
        <p:spPr>
          <a:xfrm flipH="false" flipV="false" rot="0">
            <a:off x="1377160" y="3157355"/>
            <a:ext cx="15882140" cy="5195255"/>
          </a:xfrm>
          <a:custGeom>
            <a:avLst/>
            <a:gdLst/>
            <a:ahLst/>
            <a:cxnLst/>
            <a:rect r="r" b="b" t="t" l="l"/>
            <a:pathLst>
              <a:path h="5195255" w="15882140">
                <a:moveTo>
                  <a:pt x="0" y="0"/>
                </a:moveTo>
                <a:lnTo>
                  <a:pt x="15882140" y="0"/>
                </a:lnTo>
                <a:lnTo>
                  <a:pt x="15882140" y="5195255"/>
                </a:lnTo>
                <a:lnTo>
                  <a:pt x="0" y="5195255"/>
                </a:lnTo>
                <a:lnTo>
                  <a:pt x="0" y="0"/>
                </a:lnTo>
                <a:close/>
              </a:path>
            </a:pathLst>
          </a:custGeom>
          <a:blipFill>
            <a:blip r:embed="rId10"/>
            <a:stretch>
              <a:fillRect l="0" t="0" r="0" b="-30688"/>
            </a:stretch>
          </a:blipFill>
        </p:spPr>
      </p:sp>
      <p:sp>
        <p:nvSpPr>
          <p:cNvPr name="TextBox 14" id="14"/>
          <p:cNvSpPr txBox="true"/>
          <p:nvPr/>
        </p:nvSpPr>
        <p:spPr>
          <a:xfrm rot="0">
            <a:off x="5661362" y="1308464"/>
            <a:ext cx="6965275"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SHOP DETAILS </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61</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TextBox 13" id="13"/>
          <p:cNvSpPr txBox="true"/>
          <p:nvPr/>
        </p:nvSpPr>
        <p:spPr>
          <a:xfrm rot="0">
            <a:off x="0" y="1308464"/>
            <a:ext cx="19389323"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MANAGE COSTUMER &amp; TRADER  </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62</a:t>
            </a:r>
          </a:p>
        </p:txBody>
      </p:sp>
      <p:sp>
        <p:nvSpPr>
          <p:cNvPr name="Freeform 15" id="15"/>
          <p:cNvSpPr/>
          <p:nvPr/>
        </p:nvSpPr>
        <p:spPr>
          <a:xfrm flipH="false" flipV="false" rot="0">
            <a:off x="753969" y="2984420"/>
            <a:ext cx="14146214" cy="5623985"/>
          </a:xfrm>
          <a:custGeom>
            <a:avLst/>
            <a:gdLst/>
            <a:ahLst/>
            <a:cxnLst/>
            <a:rect r="r" b="b" t="t" l="l"/>
            <a:pathLst>
              <a:path h="5623985" w="14146214">
                <a:moveTo>
                  <a:pt x="0" y="0"/>
                </a:moveTo>
                <a:lnTo>
                  <a:pt x="14146214" y="0"/>
                </a:lnTo>
                <a:lnTo>
                  <a:pt x="14146214" y="5623985"/>
                </a:lnTo>
                <a:lnTo>
                  <a:pt x="0" y="5623985"/>
                </a:lnTo>
                <a:lnTo>
                  <a:pt x="0" y="0"/>
                </a:lnTo>
                <a:close/>
              </a:path>
            </a:pathLst>
          </a:custGeom>
          <a:blipFill>
            <a:blip r:embed="rId10"/>
            <a:stretch>
              <a:fillRect l="0" t="-1092" r="0" b="-1092"/>
            </a:stretch>
          </a:blipFill>
        </p:spPr>
      </p:sp>
      <p:sp>
        <p:nvSpPr>
          <p:cNvPr name="Freeform 16" id="16"/>
          <p:cNvSpPr/>
          <p:nvPr/>
        </p:nvSpPr>
        <p:spPr>
          <a:xfrm flipH="false" flipV="false" rot="0">
            <a:off x="7811274" y="6662563"/>
            <a:ext cx="9751754" cy="2595737"/>
          </a:xfrm>
          <a:custGeom>
            <a:avLst/>
            <a:gdLst/>
            <a:ahLst/>
            <a:cxnLst/>
            <a:rect r="r" b="b" t="t" l="l"/>
            <a:pathLst>
              <a:path h="2595737" w="9751754">
                <a:moveTo>
                  <a:pt x="0" y="0"/>
                </a:moveTo>
                <a:lnTo>
                  <a:pt x="9751754" y="0"/>
                </a:lnTo>
                <a:lnTo>
                  <a:pt x="9751754" y="2595737"/>
                </a:lnTo>
                <a:lnTo>
                  <a:pt x="0" y="2595737"/>
                </a:lnTo>
                <a:lnTo>
                  <a:pt x="0" y="0"/>
                </a:lnTo>
                <a:close/>
              </a:path>
            </a:pathLst>
          </a:custGeom>
          <a:blipFill>
            <a:blip r:embed="rId11"/>
            <a:stretch>
              <a:fillRect l="-17132" t="0" r="-17776" b="-102099"/>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Freeform 13" id="13"/>
          <p:cNvSpPr/>
          <p:nvPr/>
        </p:nvSpPr>
        <p:spPr>
          <a:xfrm flipH="false" flipV="false" rot="0">
            <a:off x="545987" y="4015283"/>
            <a:ext cx="17151070" cy="4385090"/>
          </a:xfrm>
          <a:custGeom>
            <a:avLst/>
            <a:gdLst/>
            <a:ahLst/>
            <a:cxnLst/>
            <a:rect r="r" b="b" t="t" l="l"/>
            <a:pathLst>
              <a:path h="4385090" w="17151070">
                <a:moveTo>
                  <a:pt x="0" y="0"/>
                </a:moveTo>
                <a:lnTo>
                  <a:pt x="17151070" y="0"/>
                </a:lnTo>
                <a:lnTo>
                  <a:pt x="17151070" y="4385090"/>
                </a:lnTo>
                <a:lnTo>
                  <a:pt x="0" y="4385090"/>
                </a:lnTo>
                <a:lnTo>
                  <a:pt x="0" y="0"/>
                </a:lnTo>
                <a:close/>
              </a:path>
            </a:pathLst>
          </a:custGeom>
          <a:blipFill>
            <a:blip r:embed="rId10"/>
            <a:stretch>
              <a:fillRect l="-14437" t="0" r="0" b="-58335"/>
            </a:stretch>
          </a:blipFill>
        </p:spPr>
      </p:sp>
      <p:sp>
        <p:nvSpPr>
          <p:cNvPr name="TextBox 14" id="14"/>
          <p:cNvSpPr txBox="true"/>
          <p:nvPr/>
        </p:nvSpPr>
        <p:spPr>
          <a:xfrm rot="0">
            <a:off x="4610200" y="866775"/>
            <a:ext cx="8752165" cy="1467749"/>
          </a:xfrm>
          <a:prstGeom prst="rect">
            <a:avLst/>
          </a:prstGeom>
        </p:spPr>
        <p:txBody>
          <a:bodyPr anchor="t" rtlCol="false" tIns="0" lIns="0" bIns="0" rIns="0">
            <a:spAutoFit/>
          </a:bodyPr>
          <a:lstStyle/>
          <a:p>
            <a:pPr algn="ctr">
              <a:lnSpc>
                <a:spcPts val="12025"/>
              </a:lnSpc>
              <a:spcBef>
                <a:spcPct val="0"/>
              </a:spcBef>
            </a:pPr>
            <a:r>
              <a:rPr lang="en-US" sz="8589">
                <a:solidFill>
                  <a:srgbClr val="000000"/>
                </a:solidFill>
                <a:latin typeface="Sniglet"/>
                <a:ea typeface="Sniglet"/>
                <a:cs typeface="Sniglet"/>
                <a:sym typeface="Sniglet"/>
              </a:rPr>
              <a:t>PAYMENT DETAILS </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63</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TextBox 13" id="13"/>
          <p:cNvSpPr txBox="true"/>
          <p:nvPr/>
        </p:nvSpPr>
        <p:spPr>
          <a:xfrm rot="0">
            <a:off x="3085701" y="1854297"/>
            <a:ext cx="11215920" cy="1065434"/>
          </a:xfrm>
          <a:prstGeom prst="rect">
            <a:avLst/>
          </a:prstGeom>
        </p:spPr>
        <p:txBody>
          <a:bodyPr anchor="t" rtlCol="false" tIns="0" lIns="0" bIns="0" rIns="0">
            <a:spAutoFit/>
          </a:bodyPr>
          <a:lstStyle/>
          <a:p>
            <a:pPr algn="ctr">
              <a:lnSpc>
                <a:spcPts val="8759"/>
              </a:lnSpc>
              <a:spcBef>
                <a:spcPct val="0"/>
              </a:spcBef>
            </a:pPr>
            <a:r>
              <a:rPr lang="en-US" sz="6256">
                <a:solidFill>
                  <a:srgbClr val="000000"/>
                </a:solidFill>
                <a:latin typeface="Sniglet"/>
                <a:ea typeface="Sniglet"/>
                <a:cs typeface="Sniglet"/>
                <a:sym typeface="Sniglet"/>
              </a:rPr>
              <a:t>MONITORING AND CONTROLLING </a:t>
            </a:r>
          </a:p>
        </p:txBody>
      </p:sp>
      <p:sp>
        <p:nvSpPr>
          <p:cNvPr name="TextBox 14" id="14"/>
          <p:cNvSpPr txBox="true"/>
          <p:nvPr/>
        </p:nvSpPr>
        <p:spPr>
          <a:xfrm rot="0">
            <a:off x="6691694" y="3681731"/>
            <a:ext cx="4180417" cy="703067"/>
          </a:xfrm>
          <a:prstGeom prst="rect">
            <a:avLst/>
          </a:prstGeom>
        </p:spPr>
        <p:txBody>
          <a:bodyPr anchor="t" rtlCol="false" tIns="0" lIns="0" bIns="0" rIns="0">
            <a:spAutoFit/>
          </a:bodyPr>
          <a:lstStyle/>
          <a:p>
            <a:pPr algn="just">
              <a:lnSpc>
                <a:spcPts val="5873"/>
              </a:lnSpc>
            </a:pPr>
            <a:r>
              <a:rPr lang="en-US" sz="4195">
                <a:solidFill>
                  <a:srgbClr val="000000"/>
                </a:solidFill>
                <a:latin typeface="Sniglet"/>
                <a:ea typeface="Sniglet"/>
                <a:cs typeface="Sniglet"/>
                <a:sym typeface="Sniglet"/>
              </a:rPr>
              <a:t>USER GUIDELINES </a:t>
            </a:r>
          </a:p>
        </p:txBody>
      </p:sp>
      <p:sp>
        <p:nvSpPr>
          <p:cNvPr name="TextBox 15" id="15"/>
          <p:cNvSpPr txBox="true"/>
          <p:nvPr/>
        </p:nvSpPr>
        <p:spPr>
          <a:xfrm rot="0">
            <a:off x="6084821" y="6033399"/>
            <a:ext cx="6118357" cy="703067"/>
          </a:xfrm>
          <a:prstGeom prst="rect">
            <a:avLst/>
          </a:prstGeom>
        </p:spPr>
        <p:txBody>
          <a:bodyPr anchor="t" rtlCol="false" tIns="0" lIns="0" bIns="0" rIns="0">
            <a:spAutoFit/>
          </a:bodyPr>
          <a:lstStyle/>
          <a:p>
            <a:pPr algn="just">
              <a:lnSpc>
                <a:spcPts val="5873"/>
              </a:lnSpc>
            </a:pPr>
            <a:r>
              <a:rPr lang="en-US" sz="4195">
                <a:solidFill>
                  <a:srgbClr val="000000"/>
                </a:solidFill>
                <a:latin typeface="Sniglet"/>
                <a:ea typeface="Sniglet"/>
                <a:cs typeface="Sniglet"/>
                <a:sym typeface="Sniglet"/>
              </a:rPr>
              <a:t>TEST ING AND EVALUATION</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64</a:t>
            </a:r>
          </a:p>
        </p:txBody>
      </p:sp>
      <p:sp>
        <p:nvSpPr>
          <p:cNvPr name="TextBox 17" id="17"/>
          <p:cNvSpPr txBox="true"/>
          <p:nvPr/>
        </p:nvSpPr>
        <p:spPr>
          <a:xfrm rot="0">
            <a:off x="3670945" y="4587805"/>
            <a:ext cx="10864673" cy="1001810"/>
          </a:xfrm>
          <a:prstGeom prst="rect">
            <a:avLst/>
          </a:prstGeom>
        </p:spPr>
        <p:txBody>
          <a:bodyPr anchor="t" rtlCol="false" tIns="0" lIns="0" bIns="0" rIns="0">
            <a:spAutoFit/>
          </a:bodyPr>
          <a:lstStyle/>
          <a:p>
            <a:pPr algn="ctr">
              <a:lnSpc>
                <a:spcPts val="4084"/>
              </a:lnSpc>
              <a:spcBef>
                <a:spcPct val="0"/>
              </a:spcBef>
            </a:pPr>
            <a:r>
              <a:rPr lang="en-US" sz="2917">
                <a:solidFill>
                  <a:srgbClr val="000000"/>
                </a:solidFill>
                <a:latin typeface="Canva Sans"/>
                <a:ea typeface="Canva Sans"/>
                <a:cs typeface="Canva Sans"/>
                <a:sym typeface="Canva Sans"/>
              </a:rPr>
              <a:t>Made all the guidelines for Xampp Oracle Database and IOT   integration</a:t>
            </a:r>
          </a:p>
        </p:txBody>
      </p:sp>
      <p:sp>
        <p:nvSpPr>
          <p:cNvPr name="TextBox 18" id="18"/>
          <p:cNvSpPr txBox="true"/>
          <p:nvPr/>
        </p:nvSpPr>
        <p:spPr>
          <a:xfrm rot="0">
            <a:off x="3670945" y="7043941"/>
            <a:ext cx="10864673" cy="1001810"/>
          </a:xfrm>
          <a:prstGeom prst="rect">
            <a:avLst/>
          </a:prstGeom>
        </p:spPr>
        <p:txBody>
          <a:bodyPr anchor="t" rtlCol="false" tIns="0" lIns="0" bIns="0" rIns="0">
            <a:spAutoFit/>
          </a:bodyPr>
          <a:lstStyle/>
          <a:p>
            <a:pPr algn="ctr">
              <a:lnSpc>
                <a:spcPts val="4084"/>
              </a:lnSpc>
              <a:spcBef>
                <a:spcPct val="0"/>
              </a:spcBef>
            </a:pPr>
            <a:r>
              <a:rPr lang="en-US" sz="2917">
                <a:solidFill>
                  <a:srgbClr val="000000"/>
                </a:solidFill>
                <a:latin typeface="Canva Sans"/>
                <a:ea typeface="Canva Sans"/>
                <a:cs typeface="Canva Sans"/>
                <a:sym typeface="Canva Sans"/>
              </a:rPr>
              <a:t>Checked all the functional requirement are present in project or not</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4248282" y="2769231"/>
            <a:ext cx="9791436"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CONCLUSION</a:t>
            </a:r>
          </a:p>
        </p:txBody>
      </p:sp>
      <p:sp>
        <p:nvSpPr>
          <p:cNvPr name="TextBox 14" id="14"/>
          <p:cNvSpPr txBox="true"/>
          <p:nvPr/>
        </p:nvSpPr>
        <p:spPr>
          <a:xfrm rot="0">
            <a:off x="3700853" y="4498895"/>
            <a:ext cx="10886294" cy="2841682"/>
          </a:xfrm>
          <a:prstGeom prst="rect">
            <a:avLst/>
          </a:prstGeom>
        </p:spPr>
        <p:txBody>
          <a:bodyPr anchor="t" rtlCol="false" tIns="0" lIns="0" bIns="0" rIns="0">
            <a:spAutoFit/>
          </a:bodyPr>
          <a:lstStyle/>
          <a:p>
            <a:pPr algn="ctr">
              <a:lnSpc>
                <a:spcPts val="4546"/>
              </a:lnSpc>
              <a:spcBef>
                <a:spcPct val="0"/>
              </a:spcBef>
            </a:pPr>
            <a:r>
              <a:rPr lang="en-US" sz="3247">
                <a:solidFill>
                  <a:srgbClr val="2F3954"/>
                </a:solidFill>
                <a:latin typeface="ไอติม"/>
                <a:ea typeface="ไอติม"/>
                <a:cs typeface="ไอติม"/>
                <a:sym typeface="ไอติม"/>
              </a:rPr>
              <a:t>Cleckfax Traders Hub is not just a digital platform—it's a step toward transforming the local marketplace. Our project bridges the gap between small businesses and modern consumers by combining simplicity, accessibility, and innovation.</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65</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TextBox 13" id="13"/>
          <p:cNvSpPr txBox="true"/>
          <p:nvPr/>
        </p:nvSpPr>
        <p:spPr>
          <a:xfrm rot="0">
            <a:off x="2132860" y="4384324"/>
            <a:ext cx="13994703" cy="2678910"/>
          </a:xfrm>
          <a:prstGeom prst="rect">
            <a:avLst/>
          </a:prstGeom>
        </p:spPr>
        <p:txBody>
          <a:bodyPr anchor="t" rtlCol="false" tIns="0" lIns="0" bIns="0" rIns="0">
            <a:spAutoFit/>
          </a:bodyPr>
          <a:lstStyle/>
          <a:p>
            <a:pPr algn="ctr">
              <a:lnSpc>
                <a:spcPts val="20597"/>
              </a:lnSpc>
            </a:pPr>
            <a:r>
              <a:rPr lang="en-US" sz="19250">
                <a:solidFill>
                  <a:srgbClr val="2F3954"/>
                </a:solidFill>
                <a:latin typeface="Sniglet"/>
                <a:ea typeface="Sniglet"/>
                <a:cs typeface="Sniglet"/>
                <a:sym typeface="Sniglet"/>
              </a:rPr>
              <a:t>THANK YOU</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8F1"/>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2"/>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3"/>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3"/>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4"/>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5"/>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6"/>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7"/>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7"/>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8"/>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8"/>
            <a:stretch>
              <a:fillRect l="0" t="0" r="0" b="0"/>
            </a:stretch>
          </a:blipFill>
        </p:spPr>
      </p:sp>
      <p:sp>
        <p:nvSpPr>
          <p:cNvPr name="Freeform 13" id="13"/>
          <p:cNvSpPr/>
          <p:nvPr/>
        </p:nvSpPr>
        <p:spPr>
          <a:xfrm flipH="false" flipV="false" rot="0">
            <a:off x="5032618" y="1876469"/>
            <a:ext cx="7928480" cy="7878313"/>
          </a:xfrm>
          <a:custGeom>
            <a:avLst/>
            <a:gdLst/>
            <a:ahLst/>
            <a:cxnLst/>
            <a:rect r="r" b="b" t="t" l="l"/>
            <a:pathLst>
              <a:path h="7878313" w="7928480">
                <a:moveTo>
                  <a:pt x="0" y="0"/>
                </a:moveTo>
                <a:lnTo>
                  <a:pt x="7928479" y="0"/>
                </a:lnTo>
                <a:lnTo>
                  <a:pt x="7928479" y="7878313"/>
                </a:lnTo>
                <a:lnTo>
                  <a:pt x="0" y="7878313"/>
                </a:lnTo>
                <a:lnTo>
                  <a:pt x="0" y="0"/>
                </a:lnTo>
                <a:close/>
              </a:path>
            </a:pathLst>
          </a:custGeom>
          <a:blipFill>
            <a:blip r:embed="rId9"/>
            <a:stretch>
              <a:fillRect l="0" t="-7337" r="0" b="-7337"/>
            </a:stretch>
          </a:blipFill>
        </p:spPr>
      </p:sp>
      <p:sp>
        <p:nvSpPr>
          <p:cNvPr name="TextBox 14" id="14"/>
          <p:cNvSpPr txBox="true"/>
          <p:nvPr/>
        </p:nvSpPr>
        <p:spPr>
          <a:xfrm rot="0">
            <a:off x="3691746" y="213863"/>
            <a:ext cx="9791436"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SKILL AUDIT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4248282" y="2769231"/>
            <a:ext cx="9791436"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MS PROJECT</a:t>
            </a:r>
          </a:p>
        </p:txBody>
      </p:sp>
      <p:sp>
        <p:nvSpPr>
          <p:cNvPr name="TextBox 14" id="14"/>
          <p:cNvSpPr txBox="true"/>
          <p:nvPr/>
        </p:nvSpPr>
        <p:spPr>
          <a:xfrm rot="0">
            <a:off x="3700853" y="4498895"/>
            <a:ext cx="12498622" cy="3413182"/>
          </a:xfrm>
          <a:prstGeom prst="rect">
            <a:avLst/>
          </a:prstGeom>
        </p:spPr>
        <p:txBody>
          <a:bodyPr anchor="t" rtlCol="false" tIns="0" lIns="0" bIns="0" rIns="0">
            <a:spAutoFit/>
          </a:bodyPr>
          <a:lstStyle/>
          <a:p>
            <a:pPr algn="ctr">
              <a:lnSpc>
                <a:spcPts val="4546"/>
              </a:lnSpc>
              <a:spcBef>
                <a:spcPct val="0"/>
              </a:spcBef>
            </a:pPr>
            <a:r>
              <a:rPr lang="en-US" sz="3247">
                <a:solidFill>
                  <a:srgbClr val="2F3954"/>
                </a:solidFill>
                <a:latin typeface="ไอติม"/>
                <a:ea typeface="ไอติม"/>
                <a:cs typeface="ไอติม"/>
                <a:sym typeface="ไอติม"/>
              </a:rPr>
              <a:t>Ms-Project is a Microsoft product made for project management and highly praised for making project planning and management smooth.We made use of MS Project features like the Gantt Chart, Task Sheet, Timeline, Calendar and Resource Sheet on our project. With these tools, our team has organized tasks, imagined the work schedule and made sure the project is completed by the agreed deadline.</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1724475" y="2566380"/>
            <a:ext cx="7448910" cy="4190012"/>
          </a:xfrm>
          <a:custGeom>
            <a:avLst/>
            <a:gdLst/>
            <a:ahLst/>
            <a:cxnLst/>
            <a:rect r="r" b="b" t="t" l="l"/>
            <a:pathLst>
              <a:path h="4190012" w="7448910">
                <a:moveTo>
                  <a:pt x="0" y="0"/>
                </a:moveTo>
                <a:lnTo>
                  <a:pt x="7448910" y="0"/>
                </a:lnTo>
                <a:lnTo>
                  <a:pt x="7448910" y="4190012"/>
                </a:lnTo>
                <a:lnTo>
                  <a:pt x="0" y="4190012"/>
                </a:lnTo>
                <a:lnTo>
                  <a:pt x="0" y="0"/>
                </a:lnTo>
                <a:close/>
              </a:path>
            </a:pathLst>
          </a:custGeom>
          <a:blipFill>
            <a:blip r:embed="rId10"/>
            <a:stretch>
              <a:fillRect l="0" t="0" r="0" b="0"/>
            </a:stretch>
          </a:blipFill>
        </p:spPr>
      </p:sp>
      <p:sp>
        <p:nvSpPr>
          <p:cNvPr name="Freeform 14" id="14"/>
          <p:cNvSpPr/>
          <p:nvPr/>
        </p:nvSpPr>
        <p:spPr>
          <a:xfrm flipH="false" flipV="false" rot="0">
            <a:off x="9670176" y="2566380"/>
            <a:ext cx="7354832" cy="4137093"/>
          </a:xfrm>
          <a:custGeom>
            <a:avLst/>
            <a:gdLst/>
            <a:ahLst/>
            <a:cxnLst/>
            <a:rect r="r" b="b" t="t" l="l"/>
            <a:pathLst>
              <a:path h="4137093" w="7354832">
                <a:moveTo>
                  <a:pt x="0" y="0"/>
                </a:moveTo>
                <a:lnTo>
                  <a:pt x="7354832" y="0"/>
                </a:lnTo>
                <a:lnTo>
                  <a:pt x="7354832" y="4137093"/>
                </a:lnTo>
                <a:lnTo>
                  <a:pt x="0" y="4137093"/>
                </a:lnTo>
                <a:lnTo>
                  <a:pt x="0" y="0"/>
                </a:lnTo>
                <a:close/>
              </a:path>
            </a:pathLst>
          </a:custGeom>
          <a:blipFill>
            <a:blip r:embed="rId11"/>
            <a:stretch>
              <a:fillRect l="0" t="0" r="0" b="0"/>
            </a:stretch>
          </a:blipFill>
        </p:spPr>
      </p:sp>
      <p:sp>
        <p:nvSpPr>
          <p:cNvPr name="TextBox 15" id="15"/>
          <p:cNvSpPr txBox="true"/>
          <p:nvPr/>
        </p:nvSpPr>
        <p:spPr>
          <a:xfrm rot="0">
            <a:off x="3691746" y="213863"/>
            <a:ext cx="9791436" cy="1467749"/>
          </a:xfrm>
          <a:prstGeom prst="rect">
            <a:avLst/>
          </a:prstGeom>
        </p:spPr>
        <p:txBody>
          <a:bodyPr anchor="t" rtlCol="false" tIns="0" lIns="0" bIns="0" rIns="0">
            <a:spAutoFit/>
          </a:bodyPr>
          <a:lstStyle/>
          <a:p>
            <a:pPr algn="ctr">
              <a:lnSpc>
                <a:spcPts val="12025"/>
              </a:lnSpc>
            </a:pPr>
            <a:r>
              <a:rPr lang="en-US" sz="8589">
                <a:solidFill>
                  <a:srgbClr val="2F3954"/>
                </a:solidFill>
                <a:latin typeface="Sniglet"/>
                <a:ea typeface="Sniglet"/>
                <a:cs typeface="Sniglet"/>
                <a:sym typeface="Sniglet"/>
              </a:rPr>
              <a:t>GANTT CHART</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DAGn-m2gBI0</dc:identifier>
  <dcterms:modified xsi:type="dcterms:W3CDTF">2011-08-01T06:04:30Z</dcterms:modified>
  <cp:revision>1</cp:revision>
  <dc:title>TEAM MEMBERS</dc:title>
</cp:coreProperties>
</file>